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6"/>
  </p:notesMasterIdLst>
  <p:sldIdLst>
    <p:sldId id="256" r:id="rId2"/>
    <p:sldId id="303" r:id="rId3"/>
    <p:sldId id="305" r:id="rId4"/>
    <p:sldId id="306" r:id="rId5"/>
    <p:sldId id="307" r:id="rId6"/>
    <p:sldId id="312" r:id="rId7"/>
    <p:sldId id="318" r:id="rId8"/>
    <p:sldId id="317" r:id="rId9"/>
    <p:sldId id="301" r:id="rId10"/>
    <p:sldId id="308" r:id="rId11"/>
    <p:sldId id="309" r:id="rId12"/>
    <p:sldId id="310" r:id="rId13"/>
    <p:sldId id="315" r:id="rId14"/>
    <p:sldId id="304" r:id="rId15"/>
    <p:sldId id="319" r:id="rId16"/>
    <p:sldId id="311" r:id="rId17"/>
    <p:sldId id="313" r:id="rId18"/>
    <p:sldId id="314" r:id="rId19"/>
    <p:sldId id="320" r:id="rId20"/>
    <p:sldId id="321" r:id="rId21"/>
    <p:sldId id="322" r:id="rId22"/>
    <p:sldId id="325" r:id="rId23"/>
    <p:sldId id="324" r:id="rId24"/>
    <p:sldId id="316" r:id="rId25"/>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A0E6"/>
    <a:srgbClr val="C9CACA"/>
    <a:srgbClr val="231815"/>
    <a:srgbClr val="004098"/>
    <a:srgbClr val="FFF200"/>
    <a:srgbClr val="FFF2FF"/>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3149" autoAdjust="0"/>
  </p:normalViewPr>
  <p:slideViewPr>
    <p:cSldViewPr snapToGrid="0" showGuides="1">
      <p:cViewPr varScale="1">
        <p:scale>
          <a:sx n="109" d="100"/>
          <a:sy n="109" d="100"/>
        </p:scale>
        <p:origin x="-1112" y="-10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3CC244-B5D2-4230-8518-080B781FFE1F}" type="datetimeFigureOut">
              <a:rPr kumimoji="1" lang="ja-JP" altLang="en-US" smtClean="0"/>
              <a:pPr/>
              <a:t>2013/12/30</a:t>
            </a:fld>
            <a:endParaRPr kumimoji="1" lang="ja-JP" altLang="en-US"/>
          </a:p>
        </p:txBody>
      </p:sp>
      <p:sp>
        <p:nvSpPr>
          <p:cNvPr id="4" name="スライド イメージ プレースホルダ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35707-5465-47BD-B5E1-AFD15D4D9F47}" type="slidenum">
              <a:rPr kumimoji="1" lang="ja-JP" altLang="en-US" smtClean="0"/>
              <a:pPr/>
              <a:t>‹#›</a:t>
            </a:fld>
            <a:endParaRPr kumimoji="1" lang="ja-JP" altLang="en-US"/>
          </a:p>
        </p:txBody>
      </p:sp>
    </p:spTree>
    <p:extLst>
      <p:ext uri="{BB962C8B-B14F-4D97-AF65-F5344CB8AC3E}">
        <p14:creationId xmlns:p14="http://schemas.microsoft.com/office/powerpoint/2010/main" val="35188191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E635707-5465-47BD-B5E1-AFD15D4D9F47}" type="slidenum">
              <a:rPr kumimoji="1" lang="ja-JP" altLang="en-US" smtClean="0"/>
              <a:pPr/>
              <a:t>0</a:t>
            </a:fld>
            <a:endParaRPr kumimoji="1" lang="ja-JP" altLang="en-US"/>
          </a:p>
        </p:txBody>
      </p:sp>
    </p:spTree>
    <p:extLst>
      <p:ext uri="{BB962C8B-B14F-4D97-AF65-F5344CB8AC3E}">
        <p14:creationId xmlns:p14="http://schemas.microsoft.com/office/powerpoint/2010/main" val="129793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7145" y="-5524"/>
            <a:ext cx="9913145" cy="6863524"/>
          </a:xfrm>
          <a:prstGeom prst="rect">
            <a:avLst/>
          </a:prstGeom>
          <a:solidFill>
            <a:srgbClr val="00A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userDrawn="1"/>
        </p:nvSpPr>
        <p:spPr>
          <a:xfrm>
            <a:off x="0" y="6495473"/>
            <a:ext cx="9906000" cy="3625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3982222" y="6610604"/>
            <a:ext cx="1941557" cy="176972"/>
          </a:xfrm>
          <a:prstGeom prst="rect">
            <a:avLst/>
          </a:prstGeom>
        </p:spPr>
        <p:txBody>
          <a:bodyPr wrap="none">
            <a:spAutoFit/>
          </a:bodyPr>
          <a:lstStyle/>
          <a:p>
            <a:r>
              <a:rPr lang="en-US" altLang="ja-JP" sz="550" b="1" baseline="0" dirty="0" err="1" smtClean="0">
                <a:solidFill>
                  <a:srgbClr val="00A0E6"/>
                </a:solidFill>
                <a:latin typeface="Arial" pitchFamily="34" charset="0"/>
                <a:cs typeface="Arial" pitchFamily="34" charset="0"/>
              </a:rPr>
              <a:t>Copyright©Tomoya</a:t>
            </a:r>
            <a:r>
              <a:rPr lang="en-US" altLang="ja-JP" sz="550" b="1" baseline="0" dirty="0" smtClean="0">
                <a:solidFill>
                  <a:srgbClr val="00A0E6"/>
                </a:solidFill>
                <a:latin typeface="Arial" pitchFamily="34" charset="0"/>
                <a:cs typeface="Arial" pitchFamily="34" charset="0"/>
              </a:rPr>
              <a:t> </a:t>
            </a:r>
            <a:r>
              <a:rPr lang="en-US" altLang="ja-JP" sz="550" b="1" baseline="0" dirty="0" err="1" smtClean="0">
                <a:solidFill>
                  <a:srgbClr val="00A0E6"/>
                </a:solidFill>
                <a:latin typeface="Arial" pitchFamily="34" charset="0"/>
                <a:cs typeface="Arial" pitchFamily="34" charset="0"/>
              </a:rPr>
              <a:t>Koyanagi</a:t>
            </a:r>
            <a:r>
              <a:rPr lang="en-US" altLang="ja-JP" sz="550" b="1" baseline="0" dirty="0" smtClean="0">
                <a:solidFill>
                  <a:srgbClr val="00A0E6"/>
                </a:solidFill>
                <a:latin typeface="Arial" pitchFamily="34" charset="0"/>
                <a:cs typeface="Arial" pitchFamily="34" charset="0"/>
              </a:rPr>
              <a:t>.  All Rights Reserved.</a:t>
            </a:r>
            <a:endParaRPr lang="ja-JP" altLang="en-US" sz="550" b="1" baseline="0" dirty="0">
              <a:solidFill>
                <a:srgbClr val="00A0E6"/>
              </a:solidFill>
              <a:latin typeface="Arial" pitchFamily="34" charset="0"/>
              <a:cs typeface="Arial" pitchFamily="34" charset="0"/>
            </a:endParaRPr>
          </a:p>
        </p:txBody>
      </p:sp>
      <p:pic>
        <p:nvPicPr>
          <p:cNvPr id="3" name="図 2" descr="logo.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5010" y="5122604"/>
            <a:ext cx="2505398" cy="820608"/>
          </a:xfrm>
          <a:prstGeom prst="rect">
            <a:avLst/>
          </a:prstGeom>
        </p:spPr>
      </p:pic>
      <p:sp>
        <p:nvSpPr>
          <p:cNvPr id="11" name="スライド番号プレースホルダ 4"/>
          <p:cNvSpPr>
            <a:spLocks noGrp="1"/>
          </p:cNvSpPr>
          <p:nvPr>
            <p:ph type="sldNum" sz="quarter" idx="12"/>
          </p:nvPr>
        </p:nvSpPr>
        <p:spPr>
          <a:xfrm>
            <a:off x="7302500" y="6492875"/>
            <a:ext cx="2311400" cy="365125"/>
          </a:xfrm>
        </p:spPr>
        <p:txBody>
          <a:bodyPr/>
          <a:lstStyle>
            <a:lvl1pPr>
              <a:defRPr sz="1400" b="1" baseline="0">
                <a:solidFill>
                  <a:srgbClr val="00A0E6"/>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22" name="タイトル プレースホルダ 1"/>
          <p:cNvSpPr>
            <a:spLocks noGrp="1"/>
          </p:cNvSpPr>
          <p:nvPr>
            <p:ph type="title"/>
          </p:nvPr>
        </p:nvSpPr>
        <p:spPr>
          <a:xfrm>
            <a:off x="495300" y="2343517"/>
            <a:ext cx="8915400" cy="780685"/>
          </a:xfrm>
          <a:prstGeom prst="rect">
            <a:avLst/>
          </a:prstGeom>
        </p:spPr>
        <p:txBody>
          <a:bodyPr vert="horz" wrap="none" lIns="36000" tIns="36000" rIns="36000" bIns="36000" rtlCol="0" anchor="ctr">
            <a:noAutofit/>
          </a:bodyPr>
          <a:lstStyle>
            <a:lvl1pPr>
              <a:defRPr sz="3200">
                <a:solidFill>
                  <a:srgbClr val="FFFFFF"/>
                </a:solidFill>
              </a:defRPr>
            </a:lvl1pPr>
          </a:lstStyle>
          <a:p>
            <a:r>
              <a:rPr kumimoji="1" lang="ja-JP" altLang="en-US" dirty="0" smtClean="0"/>
              <a:t>マスタ タイトルの書式設定</a:t>
            </a:r>
            <a:endParaRPr kumimoji="1" lang="ja-JP" alt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7" name="正方形/長方形 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3"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1" name="正方形/長方形 10"/>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pic>
        <p:nvPicPr>
          <p:cNvPr id="4" name="図 3"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8" name="タイトル 1"/>
          <p:cNvSpPr>
            <a:spLocks noGrp="1"/>
          </p:cNvSpPr>
          <p:nvPr>
            <p:ph type="ctrTitle" hasCustomPrompt="1"/>
          </p:nvPr>
        </p:nvSpPr>
        <p:spPr>
          <a:xfrm>
            <a:off x="680684" y="2924317"/>
            <a:ext cx="8420100" cy="635000"/>
          </a:xfrm>
        </p:spPr>
        <p:txBody>
          <a:bodyPr wrap="none" lIns="36000" tIns="36000" rIns="36000" bIns="36000">
            <a:noAutofit/>
          </a:bodyPr>
          <a:lstStyle>
            <a:lvl1pPr algn="ctr">
              <a:defRPr sz="26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マスタイトルの書式設定</a:t>
            </a:r>
            <a:endParaRPr kumimoji="1" lang="ja-JP" altLang="en-US" dirty="0"/>
          </a:p>
        </p:txBody>
      </p:sp>
      <p:sp>
        <p:nvSpPr>
          <p:cNvPr id="3" name="テキスト プレースホルダー 2"/>
          <p:cNvSpPr>
            <a:spLocks noGrp="1"/>
          </p:cNvSpPr>
          <p:nvPr>
            <p:ph type="body" idx="13"/>
          </p:nvPr>
        </p:nvSpPr>
        <p:spPr>
          <a:xfrm>
            <a:off x="1476257" y="3727209"/>
            <a:ext cx="6953486" cy="914400"/>
          </a:xfrm>
          <a:prstGeom prst="rect">
            <a:avLst/>
          </a:prstGeom>
        </p:spPr>
        <p:txBody>
          <a:bodyPr vert="horz"/>
          <a:lstStyle>
            <a:lvl1pPr>
              <a:defRPr sz="1600"/>
            </a:lvl1pPr>
            <a:lvl2pPr>
              <a:defRPr sz="1600"/>
            </a:lvl2pPr>
            <a:lvl3pPr>
              <a:defRPr sz="1600"/>
            </a:lvl3pPr>
            <a:lvl4pPr>
              <a:defRPr sz="1600"/>
            </a:lvl4pPr>
            <a:lvl5pPr>
              <a:defRPr sz="1600"/>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9237" y="826086"/>
            <a:ext cx="9116496" cy="425039"/>
          </a:xfrm>
        </p:spPr>
        <p:txBody>
          <a:bodyPr/>
          <a:lstStyle>
            <a:lvl1pPr algn="l">
              <a:defRPr sz="22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マスタタイトルの書式設定</a:t>
            </a:r>
            <a:endParaRPr kumimoji="1" lang="ja-JP" altLang="en-US" dirty="0"/>
          </a:p>
        </p:txBody>
      </p:sp>
      <p:cxnSp>
        <p:nvCxnSpPr>
          <p:cNvPr id="10" name="直線コネクタ 9"/>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pic>
        <p:nvPicPr>
          <p:cNvPr id="11" name="図 10"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
        <p:nvSpPr>
          <p:cNvPr id="4" name="コンテンツ プレースホルダー 3"/>
          <p:cNvSpPr>
            <a:spLocks noGrp="1"/>
          </p:cNvSpPr>
          <p:nvPr>
            <p:ph sz="quarter" idx="13"/>
          </p:nvPr>
        </p:nvSpPr>
        <p:spPr>
          <a:xfrm>
            <a:off x="692445" y="1617663"/>
            <a:ext cx="8521110" cy="914400"/>
          </a:xfrm>
          <a:prstGeom prst="rect">
            <a:avLst/>
          </a:prstGeom>
        </p:spPr>
        <p:txBody>
          <a:bodyPr vert="horz"/>
          <a:lstStyle>
            <a:lvl1pPr>
              <a:defRPr sz="2000">
                <a:latin typeface="HGP創英角ｺﾞｼｯｸUB"/>
                <a:ea typeface="HGP創英角ｺﾞｼｯｸUB"/>
                <a:cs typeface="HGP創英角ｺﾞｼｯｸUB"/>
              </a:defRPr>
            </a:lvl1pPr>
            <a:lvl2pPr>
              <a:defRPr sz="1800">
                <a:latin typeface="HGP創英角ｺﾞｼｯｸUB"/>
                <a:ea typeface="HGP創英角ｺﾞｼｯｸUB"/>
                <a:cs typeface="HGP創英角ｺﾞｼｯｸUB"/>
              </a:defRPr>
            </a:lvl2pPr>
            <a:lvl3pPr>
              <a:defRPr sz="1600">
                <a:latin typeface="HGP創英角ｺﾞｼｯｸUB"/>
                <a:ea typeface="HGP創英角ｺﾞｼｯｸUB"/>
                <a:cs typeface="HGP創英角ｺﾞｼｯｸUB"/>
              </a:defRPr>
            </a:lvl3pPr>
            <a:lvl4pPr>
              <a:defRPr sz="1600">
                <a:latin typeface="HGP創英角ｺﾞｼｯｸUB"/>
                <a:ea typeface="HGP創英角ｺﾞｼｯｸUB"/>
                <a:cs typeface="HGP創英角ｺﾞｼｯｸUB"/>
              </a:defRPr>
            </a:lvl4pPr>
            <a:lvl5pPr>
              <a:defRPr sz="1600">
                <a:latin typeface="HGP創英角ｺﾞｼｯｸUB"/>
                <a:ea typeface="HGP創英角ｺﾞｼｯｸUB"/>
                <a:cs typeface="HGP創英角ｺﾞｼｯｸUB"/>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16507085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1368" y="91889"/>
            <a:ext cx="8627268" cy="360362"/>
          </a:xfrm>
        </p:spPr>
        <p:txBody>
          <a:bodyPr/>
          <a:lstStyle>
            <a:lvl1pPr algn="l">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cxnSp>
        <p:nvCxnSpPr>
          <p:cNvPr id="9" name="直線コネクタ 8"/>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 name="タイトル 1"/>
          <p:cNvSpPr>
            <a:spLocks noGrp="1"/>
          </p:cNvSpPr>
          <p:nvPr>
            <p:ph type="title"/>
          </p:nvPr>
        </p:nvSpPr>
        <p:spPr>
          <a:xfrm>
            <a:off x="119858" y="235448"/>
            <a:ext cx="9666284" cy="360362"/>
          </a:xfrm>
        </p:spPr>
        <p:txBody>
          <a:bodyPr/>
          <a:lstStyle>
            <a:lvl1pPr algn="ctr">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sp>
        <p:nvSpPr>
          <p:cNvPr id="7"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extLst>
      <p:ext uri="{BB962C8B-B14F-4D97-AF65-F5344CB8AC3E}">
        <p14:creationId xmlns:p14="http://schemas.microsoft.com/office/powerpoint/2010/main" val="218856863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ak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5420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2959101"/>
            <a:ext cx="8420100" cy="396875"/>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19199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4964"/>
            <a:ext cx="8913681" cy="452437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idx="10"/>
          </p:nvPr>
        </p:nvSpPr>
        <p:spPr/>
        <p:txBody>
          <a:bodyPr/>
          <a:lstStyle>
            <a:lvl1pPr>
              <a:defRPr/>
            </a:lvl1pPr>
          </a:lstStyle>
          <a:p>
            <a:fld id="{30A9B49C-3A30-4545-AEE3-5CCA608F56E1}" type="slidenum">
              <a:rPr lang="en-US"/>
              <a:pPr/>
              <a:t>‹#›</a:t>
            </a:fld>
            <a:endParaRPr lang="en-US"/>
          </a:p>
        </p:txBody>
      </p:sp>
    </p:spTree>
    <p:extLst>
      <p:ext uri="{BB962C8B-B14F-4D97-AF65-F5344CB8AC3E}">
        <p14:creationId xmlns:p14="http://schemas.microsoft.com/office/powerpoint/2010/main" val="23338701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95300" y="274638"/>
            <a:ext cx="8915400" cy="1143000"/>
          </a:xfrm>
          <a:prstGeom prst="rect">
            <a:avLst/>
          </a:prstGeom>
        </p:spPr>
        <p:txBody>
          <a:bodyPr vert="horz" wrap="none" lIns="36000" tIns="36000" rIns="36000" bIns="36000" rtlCol="0" anchor="ctr">
            <a:noAutofit/>
          </a:bodyPr>
          <a:lstStyle/>
          <a:p>
            <a:r>
              <a:rPr kumimoji="1" lang="ja-JP" altLang="en-US" smtClean="0"/>
              <a:t>マスタ タイトルの書式設定</a:t>
            </a:r>
            <a:endParaRPr kumimoji="1" lang="ja-JP" altLang="en-US"/>
          </a:p>
        </p:txBody>
      </p:sp>
      <p:sp>
        <p:nvSpPr>
          <p:cNvPr id="4" name="日付プレースホル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4" r:id="rId4"/>
    <p:sldLayoutId id="2147483661" r:id="rId5"/>
    <p:sldLayoutId id="2147483662" r:id="rId6"/>
    <p:sldLayoutId id="2147483659" r:id="rId7"/>
    <p:sldLayoutId id="2147483660" r:id="rId8"/>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kumimoji="1" sz="4400" b="0" kern="1200">
          <a:solidFill>
            <a:schemeClr val="tx1"/>
          </a:solidFill>
          <a:latin typeface="HGP創英角ｺﾞｼｯｸUB" pitchFamily="50" charset="-128"/>
          <a:ea typeface="HGP創英角ｺﾞｼｯｸUB" pitchFamily="50" charset="-128"/>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685221" y="3343839"/>
            <a:ext cx="8432776" cy="319845"/>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200" b="1" i="0" baseline="0" dirty="0" smtClean="0">
                <a:solidFill>
                  <a:schemeClr val="bg1"/>
                </a:solidFill>
                <a:latin typeface="Arial" pitchFamily="34" charset="0"/>
              </a:rPr>
              <a:t>2013.12.30a2</a:t>
            </a:r>
            <a:r>
              <a:rPr lang="ja-JP" altLang="en-US" sz="1200" b="1" i="0" baseline="0" dirty="0" smtClean="0">
                <a:solidFill>
                  <a:schemeClr val="bg1"/>
                </a:solidFill>
                <a:latin typeface="Arial" pitchFamily="34" charset="0"/>
              </a:rPr>
              <a:t>　</a:t>
            </a:r>
            <a:r>
              <a:rPr lang="en-US" altLang="ja-JP" sz="1200" b="1" i="0" baseline="0" dirty="0" smtClean="0">
                <a:solidFill>
                  <a:schemeClr val="bg1"/>
                </a:solidFill>
                <a:latin typeface="Arial" pitchFamily="34" charset="0"/>
              </a:rPr>
              <a:t>Tomoya Koyanagi</a:t>
            </a:r>
            <a:endParaRPr lang="ja-JP" altLang="en-US" sz="1200" b="1" i="0" baseline="0" dirty="0">
              <a:solidFill>
                <a:schemeClr val="bg1"/>
              </a:solidFill>
              <a:latin typeface="Arial" pitchFamily="34" charset="0"/>
            </a:endParaRPr>
          </a:p>
        </p:txBody>
      </p:sp>
      <p:sp>
        <p:nvSpPr>
          <p:cNvPr id="11" name="タイトル 1"/>
          <p:cNvSpPr txBox="1">
            <a:spLocks/>
          </p:cNvSpPr>
          <p:nvPr/>
        </p:nvSpPr>
        <p:spPr>
          <a:xfrm>
            <a:off x="698955" y="1978617"/>
            <a:ext cx="8420100" cy="321423"/>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400" baseline="0" dirty="0" smtClean="0">
                <a:solidFill>
                  <a:schemeClr val="bg1"/>
                </a:solidFill>
              </a:rPr>
              <a:t>Pickles Framework</a:t>
            </a:r>
            <a:endParaRPr lang="ja-JP" altLang="en-US" sz="1400" baseline="0" dirty="0">
              <a:solidFill>
                <a:schemeClr val="bg1"/>
              </a:solidFill>
            </a:endParaRPr>
          </a:p>
        </p:txBody>
      </p:sp>
      <p:sp>
        <p:nvSpPr>
          <p:cNvPr id="9" name="タイトル 8"/>
          <p:cNvSpPr>
            <a:spLocks noGrp="1"/>
          </p:cNvSpPr>
          <p:nvPr>
            <p:ph type="title"/>
          </p:nvPr>
        </p:nvSpPr>
        <p:spPr/>
        <p:txBody>
          <a:bodyPr/>
          <a:lstStyle/>
          <a:p>
            <a:r>
              <a:rPr kumimoji="1" lang="en-US" altLang="ja-JP" dirty="0" smtClean="0"/>
              <a:t>Introduction of “Pickles Framework”</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サイトマップの構造が、画面に反映されます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9</a:t>
            </a:fld>
            <a:endParaRPr lang="ja-JP" altLang="en-US" dirty="0"/>
          </a:p>
        </p:txBody>
      </p:sp>
      <p:pic>
        <p:nvPicPr>
          <p:cNvPr id="4" name="図 3"/>
          <p:cNvPicPr>
            <a:picLocks noChangeAspect="1"/>
          </p:cNvPicPr>
          <p:nvPr/>
        </p:nvPicPr>
        <p:blipFill rotWithShape="1">
          <a:blip r:embed="rId2"/>
          <a:srcRect l="11787" b="28956"/>
          <a:stretch/>
        </p:blipFill>
        <p:spPr>
          <a:xfrm>
            <a:off x="0" y="1130135"/>
            <a:ext cx="9477901" cy="5727865"/>
          </a:xfrm>
          <a:prstGeom prst="rect">
            <a:avLst/>
          </a:prstGeom>
        </p:spPr>
      </p:pic>
      <p:sp>
        <p:nvSpPr>
          <p:cNvPr id="5" name="円/楕円 4"/>
          <p:cNvSpPr/>
          <p:nvPr/>
        </p:nvSpPr>
        <p:spPr>
          <a:xfrm>
            <a:off x="2494422" y="2120460"/>
            <a:ext cx="5789219" cy="48059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6151567" y="2656399"/>
            <a:ext cx="2050514" cy="4051073"/>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2533114" y="564194"/>
            <a:ext cx="4839786"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エクセルの内容の通りに、ナビゲーション構造が自動的に生成されます。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もちろん、リンクをクリックして遷移することも可能！</a:t>
            </a:r>
            <a:endParaRPr kumimoji="1" lang="ja-JP" altLang="en-US" sz="1100" dirty="0">
              <a:solidFill>
                <a:schemeClr val="tx1">
                  <a:lumMod val="85000"/>
                  <a:lumOff val="15000"/>
                </a:schemeClr>
              </a:solidFill>
              <a:latin typeface="+mn-ea"/>
            </a:endParaRPr>
          </a:p>
        </p:txBody>
      </p:sp>
      <p:sp>
        <p:nvSpPr>
          <p:cNvPr id="8" name="円/楕円 7"/>
          <p:cNvSpPr/>
          <p:nvPr/>
        </p:nvSpPr>
        <p:spPr>
          <a:xfrm>
            <a:off x="34953" y="3048159"/>
            <a:ext cx="2108775" cy="34952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37502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564154" y="734007"/>
            <a:ext cx="3838171" cy="2880149"/>
          </a:xfrm>
          <a:prstGeom prst="rect">
            <a:avLst/>
          </a:prstGeom>
        </p:spPr>
      </p:pic>
      <p:pic>
        <p:nvPicPr>
          <p:cNvPr id="9" name="図 8"/>
          <p:cNvPicPr>
            <a:picLocks noChangeAspect="1"/>
          </p:cNvPicPr>
          <p:nvPr/>
        </p:nvPicPr>
        <p:blipFill>
          <a:blip r:embed="rId3"/>
          <a:stretch>
            <a:fillRect/>
          </a:stretch>
        </p:blipFill>
        <p:spPr>
          <a:xfrm>
            <a:off x="4928242" y="1246645"/>
            <a:ext cx="3828815" cy="2873128"/>
          </a:xfrm>
          <a:prstGeom prst="rect">
            <a:avLst/>
          </a:prstGeom>
        </p:spPr>
      </p:pic>
      <p:pic>
        <p:nvPicPr>
          <p:cNvPr id="5" name="図 4"/>
          <p:cNvPicPr>
            <a:picLocks noChangeAspect="1"/>
          </p:cNvPicPr>
          <p:nvPr/>
        </p:nvPicPr>
        <p:blipFill>
          <a:blip r:embed="rId4"/>
          <a:stretch>
            <a:fillRect/>
          </a:stretch>
        </p:blipFill>
        <p:spPr>
          <a:xfrm>
            <a:off x="742171" y="943721"/>
            <a:ext cx="4698647" cy="3525847"/>
          </a:xfrm>
          <a:prstGeom prst="rect">
            <a:avLst/>
          </a:prstGeom>
        </p:spPr>
      </p:pic>
      <p:sp>
        <p:nvSpPr>
          <p:cNvPr id="2" name="タイトル 1"/>
          <p:cNvSpPr>
            <a:spLocks noGrp="1"/>
          </p:cNvSpPr>
          <p:nvPr>
            <p:ph type="title"/>
          </p:nvPr>
        </p:nvSpPr>
        <p:spPr/>
        <p:txBody>
          <a:bodyPr/>
          <a:lstStyle/>
          <a:p>
            <a:r>
              <a:rPr kumimoji="1" lang="ja-JP" altLang="en-US" dirty="0" smtClean="0"/>
              <a:t>テーマを</a:t>
            </a:r>
            <a:r>
              <a:rPr lang="ja-JP" altLang="en-US" dirty="0" smtClean="0"/>
              <a:t>編集</a:t>
            </a:r>
            <a:r>
              <a:rPr kumimoji="1" lang="ja-JP" altLang="en-US" dirty="0" smtClean="0"/>
              <a:t>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10</a:t>
            </a:fld>
            <a:endParaRPr lang="ja-JP" altLang="en-US" dirty="0"/>
          </a:p>
        </p:txBody>
      </p:sp>
      <p:pic>
        <p:nvPicPr>
          <p:cNvPr id="4" name="図 3"/>
          <p:cNvPicPr>
            <a:picLocks noChangeAspect="1"/>
          </p:cNvPicPr>
          <p:nvPr/>
        </p:nvPicPr>
        <p:blipFill>
          <a:blip r:embed="rId5"/>
          <a:stretch>
            <a:fillRect/>
          </a:stretch>
        </p:blipFill>
        <p:spPr>
          <a:xfrm>
            <a:off x="2792695" y="1724330"/>
            <a:ext cx="4776280" cy="3584102"/>
          </a:xfrm>
          <a:prstGeom prst="rect">
            <a:avLst/>
          </a:prstGeom>
        </p:spPr>
      </p:pic>
      <p:pic>
        <p:nvPicPr>
          <p:cNvPr id="8" name="図 7"/>
          <p:cNvPicPr>
            <a:picLocks noChangeAspect="1"/>
          </p:cNvPicPr>
          <p:nvPr/>
        </p:nvPicPr>
        <p:blipFill>
          <a:blip r:embed="rId6"/>
          <a:stretch>
            <a:fillRect/>
          </a:stretch>
        </p:blipFill>
        <p:spPr>
          <a:xfrm>
            <a:off x="5114653" y="3646835"/>
            <a:ext cx="3926283" cy="2946268"/>
          </a:xfrm>
          <a:prstGeom prst="rect">
            <a:avLst/>
          </a:prstGeom>
        </p:spPr>
      </p:pic>
      <p:pic>
        <p:nvPicPr>
          <p:cNvPr id="7" name="図 6"/>
          <p:cNvPicPr>
            <a:picLocks noChangeAspect="1"/>
          </p:cNvPicPr>
          <p:nvPr/>
        </p:nvPicPr>
        <p:blipFill>
          <a:blip r:embed="rId7"/>
          <a:stretch>
            <a:fillRect/>
          </a:stretch>
        </p:blipFill>
        <p:spPr>
          <a:xfrm>
            <a:off x="485853" y="3005927"/>
            <a:ext cx="5040226" cy="3782167"/>
          </a:xfrm>
          <a:prstGeom prst="rect">
            <a:avLst/>
          </a:prstGeom>
        </p:spPr>
      </p:pic>
      <p:sp>
        <p:nvSpPr>
          <p:cNvPr id="10" name="テキスト ボックス 9"/>
          <p:cNvSpPr txBox="1"/>
          <p:nvPr/>
        </p:nvSpPr>
        <p:spPr>
          <a:xfrm>
            <a:off x="2533118" y="564194"/>
            <a:ext cx="4839786"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テーマを選んで、あなたに合ったデザインに変更しましょう。</a:t>
            </a:r>
            <a:endParaRPr kumimoji="1"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テンプレートを編集すれば、好みのデザインに変更することもできます。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40005396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11</a:t>
            </a:fld>
            <a:endParaRPr lang="ja-JP" altLang="en-US" dirty="0"/>
          </a:p>
        </p:txBody>
      </p:sp>
      <p:pic>
        <p:nvPicPr>
          <p:cNvPr id="7" name="図 6"/>
          <p:cNvPicPr>
            <a:picLocks noChangeAspect="1"/>
          </p:cNvPicPr>
          <p:nvPr/>
        </p:nvPicPr>
        <p:blipFill>
          <a:blip r:embed="rId2"/>
          <a:stretch>
            <a:fillRect/>
          </a:stretch>
        </p:blipFill>
        <p:spPr>
          <a:xfrm>
            <a:off x="996188" y="1164686"/>
            <a:ext cx="7913624" cy="5289902"/>
          </a:xfrm>
          <a:prstGeom prst="rect">
            <a:avLst/>
          </a:prstGeom>
        </p:spPr>
      </p:pic>
      <p:sp>
        <p:nvSpPr>
          <p:cNvPr id="5" name="テキスト ボックス 4"/>
          <p:cNvSpPr txBox="1"/>
          <p:nvPr/>
        </p:nvSpPr>
        <p:spPr>
          <a:xfrm>
            <a:off x="1686734" y="564194"/>
            <a:ext cx="653255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コンテンツは、ウェブページの内容の部分。普通の</a:t>
            </a:r>
            <a:r>
              <a:rPr kumimoji="1" lang="en-US" altLang="ja-JP" sz="1100" dirty="0" smtClean="0">
                <a:solidFill>
                  <a:schemeClr val="tx1">
                    <a:lumMod val="85000"/>
                    <a:lumOff val="15000"/>
                  </a:schemeClr>
                </a:solidFill>
                <a:latin typeface="+mn-ea"/>
              </a:rPr>
              <a:t>HTML</a:t>
            </a:r>
            <a:r>
              <a:rPr kumimoji="1" lang="ja-JP" altLang="en-US" sz="1100" dirty="0" smtClean="0">
                <a:solidFill>
                  <a:schemeClr val="tx1">
                    <a:lumMod val="85000"/>
                    <a:lumOff val="15000"/>
                  </a:schemeClr>
                </a:solidFill>
                <a:latin typeface="+mn-ea"/>
              </a:rPr>
              <a:t>で編集します。</a:t>
            </a:r>
            <a:endParaRPr kumimoji="1" lang="en-US" altLang="ja-JP" sz="1100" dirty="0" smtClean="0">
              <a:solidFill>
                <a:schemeClr val="tx1">
                  <a:lumMod val="85000"/>
                  <a:lumOff val="15000"/>
                </a:schemeClr>
              </a:solidFill>
              <a:latin typeface="+mn-ea"/>
            </a:endParaRPr>
          </a:p>
          <a:p>
            <a:pPr algn="ctr"/>
            <a:r>
              <a:rPr lang="ja-JP" altLang="en-US" sz="1100" dirty="0" smtClean="0">
                <a:solidFill>
                  <a:schemeClr val="tx1">
                    <a:lumMod val="85000"/>
                    <a:lumOff val="15000"/>
                  </a:schemeClr>
                </a:solidFill>
                <a:latin typeface="+mn-ea"/>
              </a:rPr>
              <a:t>ただし、編集が必要なのは、コンテンツの部分だけ。ヘッダーやフッターを書く必要はありません。</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772748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12</a:t>
            </a:fld>
            <a:endParaRPr lang="ja-JP" altLang="en-US" dirty="0"/>
          </a:p>
        </p:txBody>
      </p:sp>
      <p:pic>
        <p:nvPicPr>
          <p:cNvPr id="4" name="図 3"/>
          <p:cNvPicPr>
            <a:picLocks noChangeAspect="1"/>
          </p:cNvPicPr>
          <p:nvPr/>
        </p:nvPicPr>
        <p:blipFill>
          <a:blip r:embed="rId2"/>
          <a:stretch>
            <a:fillRect/>
          </a:stretch>
        </p:blipFill>
        <p:spPr>
          <a:xfrm>
            <a:off x="2714610" y="1083535"/>
            <a:ext cx="3938922" cy="2955752"/>
          </a:xfrm>
          <a:prstGeom prst="rect">
            <a:avLst/>
          </a:prstGeom>
        </p:spPr>
      </p:pic>
      <p:pic>
        <p:nvPicPr>
          <p:cNvPr id="6" name="図 5"/>
          <p:cNvPicPr>
            <a:picLocks noChangeAspect="1"/>
          </p:cNvPicPr>
          <p:nvPr/>
        </p:nvPicPr>
        <p:blipFill>
          <a:blip r:embed="rId3"/>
          <a:stretch>
            <a:fillRect/>
          </a:stretch>
        </p:blipFill>
        <p:spPr>
          <a:xfrm>
            <a:off x="4671926" y="2003954"/>
            <a:ext cx="4277361" cy="3209715"/>
          </a:xfrm>
          <a:prstGeom prst="rect">
            <a:avLst/>
          </a:prstGeom>
        </p:spPr>
      </p:pic>
      <p:pic>
        <p:nvPicPr>
          <p:cNvPr id="5" name="図 4"/>
          <p:cNvPicPr>
            <a:picLocks noChangeAspect="1"/>
          </p:cNvPicPr>
          <p:nvPr/>
        </p:nvPicPr>
        <p:blipFill>
          <a:blip r:embed="rId4"/>
          <a:stretch>
            <a:fillRect/>
          </a:stretch>
        </p:blipFill>
        <p:spPr>
          <a:xfrm>
            <a:off x="462558" y="2854469"/>
            <a:ext cx="5176378" cy="3884334"/>
          </a:xfrm>
          <a:prstGeom prst="rect">
            <a:avLst/>
          </a:prstGeom>
        </p:spPr>
      </p:pic>
      <p:sp>
        <p:nvSpPr>
          <p:cNvPr id="7" name="テキスト ボックス 6"/>
          <p:cNvSpPr txBox="1"/>
          <p:nvPr/>
        </p:nvSpPr>
        <p:spPr>
          <a:xfrm>
            <a:off x="1686740" y="564194"/>
            <a:ext cx="6532558"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作ったコンテンツをサーバーにアップすれば、テーマの中に入れられてウェブページが完成です。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同じように、ほかのページもどんどん作っていきましょう。</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371694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ウェブサイトを</a:t>
            </a:r>
            <a:r>
              <a:rPr kumimoji="1" lang="en-US" altLang="ja-JP" dirty="0" smtClean="0"/>
              <a:t>3</a:t>
            </a:r>
            <a:r>
              <a:rPr kumimoji="1" lang="ja-JP" altLang="en-US" dirty="0" smtClean="0"/>
              <a:t>つの概念に分解して捉えます</a:t>
            </a:r>
            <a:endParaRPr kumimoji="1" lang="ja-JP" altLang="en-US" dirty="0"/>
          </a:p>
        </p:txBody>
      </p:sp>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13</a:t>
            </a:fld>
            <a:endParaRPr lang="ja-JP" altLang="en-US" dirty="0"/>
          </a:p>
        </p:txBody>
      </p:sp>
      <p:cxnSp>
        <p:nvCxnSpPr>
          <p:cNvPr id="10" name="直線コネクタ 9"/>
          <p:cNvCxnSpPr/>
          <p:nvPr/>
        </p:nvCxnSpPr>
        <p:spPr>
          <a:xfrm flipH="1">
            <a:off x="2365090" y="1770934"/>
            <a:ext cx="3227242" cy="1269946"/>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flipV="1">
            <a:off x="2400042" y="3099135"/>
            <a:ext cx="2178680" cy="216706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683578" y="1770934"/>
            <a:ext cx="932056" cy="348361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1293227" y="1887443"/>
            <a:ext cx="2190369" cy="2190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サイトマップ</a:t>
            </a:r>
            <a:endParaRPr kumimoji="1" lang="ja-JP" altLang="en-US" dirty="0"/>
          </a:p>
        </p:txBody>
      </p:sp>
      <p:sp>
        <p:nvSpPr>
          <p:cNvPr id="7" name="円/楕円 6"/>
          <p:cNvSpPr/>
          <p:nvPr/>
        </p:nvSpPr>
        <p:spPr>
          <a:xfrm>
            <a:off x="3530160" y="4112758"/>
            <a:ext cx="2190369" cy="2190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コンテンツ</a:t>
            </a:r>
            <a:endParaRPr kumimoji="1" lang="ja-JP" altLang="en-US" dirty="0"/>
          </a:p>
        </p:txBody>
      </p:sp>
      <p:sp>
        <p:nvSpPr>
          <p:cNvPr id="8" name="円/楕円 7"/>
          <p:cNvSpPr/>
          <p:nvPr/>
        </p:nvSpPr>
        <p:spPr>
          <a:xfrm>
            <a:off x="4497166" y="675751"/>
            <a:ext cx="2190369" cy="2190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テーマ</a:t>
            </a:r>
            <a:endParaRPr kumimoji="1" lang="ja-JP" altLang="en-US" dirty="0"/>
          </a:p>
        </p:txBody>
      </p:sp>
      <p:sp>
        <p:nvSpPr>
          <p:cNvPr id="16" name="テキスト ボックス 15"/>
          <p:cNvSpPr txBox="1"/>
          <p:nvPr/>
        </p:nvSpPr>
        <p:spPr>
          <a:xfrm>
            <a:off x="1739021" y="3150691"/>
            <a:ext cx="7534936" cy="430887"/>
          </a:xfrm>
          <a:prstGeom prst="rect">
            <a:avLst/>
          </a:prstGeom>
          <a:noFill/>
        </p:spPr>
        <p:txBody>
          <a:bodyPr wrap="square" rtlCol="0">
            <a:spAutoFit/>
          </a:bodyPr>
          <a:lstStyle/>
          <a:p>
            <a:pPr marL="285750" indent="-285750">
              <a:buFont typeface="Arial"/>
              <a:buChar char="•"/>
            </a:pPr>
            <a:r>
              <a:rPr lang="ja-JP" altLang="en-US" sz="1100" dirty="0">
                <a:solidFill>
                  <a:schemeClr val="tx1">
                    <a:lumMod val="85000"/>
                    <a:lumOff val="15000"/>
                  </a:schemeClr>
                </a:solidFill>
                <a:latin typeface="+mn-ea"/>
              </a:rPr>
              <a:t>サイト全体のページの</a:t>
            </a:r>
            <a:r>
              <a:rPr lang="ja-JP" altLang="en-US" sz="1100" dirty="0" smtClean="0">
                <a:solidFill>
                  <a:schemeClr val="tx1">
                    <a:lumMod val="85000"/>
                    <a:lumOff val="15000"/>
                  </a:schemeClr>
                </a:solidFill>
                <a:latin typeface="+mn-ea"/>
              </a:rPr>
              <a:t>一覧を</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ページ</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行で表現する</a:t>
            </a:r>
            <a:r>
              <a:rPr lang="en-US" altLang="ja-JP" sz="1100" dirty="0" smtClean="0">
                <a:solidFill>
                  <a:schemeClr val="tx1">
                    <a:lumMod val="85000"/>
                    <a:lumOff val="15000"/>
                  </a:schemeClr>
                </a:solidFill>
                <a:latin typeface="+mn-ea"/>
              </a:rPr>
              <a:t>CSV</a:t>
            </a:r>
            <a:r>
              <a:rPr lang="ja-JP" altLang="en-US" sz="1100" dirty="0" smtClean="0">
                <a:solidFill>
                  <a:schemeClr val="tx1">
                    <a:lumMod val="85000"/>
                    <a:lumOff val="15000"/>
                  </a:schemeClr>
                </a:solidFill>
                <a:latin typeface="+mn-ea"/>
              </a:rPr>
              <a:t>形式のファイル。</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パンくずのツリー構造、ページタイトルなどを</a:t>
            </a:r>
            <a:r>
              <a:rPr lang="ja-JP" altLang="en-US" sz="1100" dirty="0">
                <a:solidFill>
                  <a:schemeClr val="tx1">
                    <a:lumMod val="85000"/>
                    <a:lumOff val="15000"/>
                  </a:schemeClr>
                </a:solidFill>
                <a:latin typeface="+mn-ea"/>
              </a:rPr>
              <a:t>管理</a:t>
            </a:r>
            <a:r>
              <a:rPr lang="ja-JP" altLang="en-US" sz="1100" dirty="0" smtClean="0">
                <a:solidFill>
                  <a:schemeClr val="tx1">
                    <a:lumMod val="85000"/>
                    <a:lumOff val="15000"/>
                  </a:schemeClr>
                </a:solidFill>
                <a:latin typeface="+mn-ea"/>
              </a:rPr>
              <a:t>する。</a:t>
            </a:r>
            <a:endParaRPr kumimoji="1" lang="ja-JP" altLang="en-US" sz="1100" dirty="0">
              <a:solidFill>
                <a:schemeClr val="tx1">
                  <a:lumMod val="85000"/>
                  <a:lumOff val="15000"/>
                </a:schemeClr>
              </a:solidFill>
              <a:latin typeface="+mn-ea"/>
            </a:endParaRPr>
          </a:p>
        </p:txBody>
      </p:sp>
      <p:sp>
        <p:nvSpPr>
          <p:cNvPr id="17" name="テキスト ボックス 16"/>
          <p:cNvSpPr txBox="1"/>
          <p:nvPr/>
        </p:nvSpPr>
        <p:spPr>
          <a:xfrm>
            <a:off x="5304133" y="1892395"/>
            <a:ext cx="4221443" cy="769441"/>
          </a:xfrm>
          <a:prstGeom prst="rect">
            <a:avLst/>
          </a:prstGeom>
          <a:noFill/>
        </p:spPr>
        <p:txBody>
          <a:bodyPr wrap="square" rtlCol="0">
            <a:spAutoFit/>
          </a:bodyPr>
          <a:lstStyle/>
          <a:p>
            <a:pPr marL="285750" indent="-285750">
              <a:buFont typeface="Arial"/>
              <a:buChar char="•"/>
            </a:pPr>
            <a:r>
              <a:rPr lang="ja-JP" altLang="en-US" sz="1100" dirty="0" smtClean="0">
                <a:solidFill>
                  <a:schemeClr val="tx1">
                    <a:lumMod val="85000"/>
                    <a:lumOff val="15000"/>
                  </a:schemeClr>
                </a:solidFill>
                <a:latin typeface="+mn-ea"/>
              </a:rPr>
              <a:t>ヘッダー</a:t>
            </a:r>
            <a:r>
              <a:rPr lang="ja-JP" altLang="en-US" sz="1100" dirty="0">
                <a:solidFill>
                  <a:schemeClr val="tx1">
                    <a:lumMod val="85000"/>
                    <a:lumOff val="15000"/>
                  </a:schemeClr>
                </a:solidFill>
                <a:latin typeface="+mn-ea"/>
              </a:rPr>
              <a:t>、フッター、ナビゲーションなど、サイト全体を通して共通の規則にしたがって生成されるべき部分を一元管理</a:t>
            </a:r>
            <a:r>
              <a:rPr lang="ja-JP" altLang="en-US" sz="1100" dirty="0" smtClean="0">
                <a:solidFill>
                  <a:schemeClr val="tx1">
                    <a:lumMod val="85000"/>
                    <a:lumOff val="15000"/>
                  </a:schemeClr>
                </a:solidFill>
                <a:latin typeface="+mn-ea"/>
              </a:rPr>
              <a:t>する。</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コンテンツ</a:t>
            </a:r>
            <a:r>
              <a:rPr lang="ja-JP" altLang="en-US" sz="1100" dirty="0">
                <a:solidFill>
                  <a:schemeClr val="tx1">
                    <a:lumMod val="85000"/>
                    <a:lumOff val="15000"/>
                  </a:schemeClr>
                </a:solidFill>
                <a:latin typeface="+mn-ea"/>
              </a:rPr>
              <a:t>領域以外の</a:t>
            </a:r>
            <a:r>
              <a:rPr lang="en-US" altLang="ja-JP" sz="1100" dirty="0">
                <a:solidFill>
                  <a:schemeClr val="tx1">
                    <a:lumMod val="85000"/>
                    <a:lumOff val="15000"/>
                  </a:schemeClr>
                </a:solidFill>
                <a:latin typeface="+mn-ea"/>
              </a:rPr>
              <a:t>HTML</a:t>
            </a:r>
            <a:r>
              <a:rPr lang="ja-JP" altLang="en-US" sz="1100" dirty="0">
                <a:solidFill>
                  <a:schemeClr val="tx1">
                    <a:lumMod val="85000"/>
                    <a:lumOff val="15000"/>
                  </a:schemeClr>
                </a:solidFill>
                <a:latin typeface="+mn-ea"/>
              </a:rPr>
              <a:t>ソースを自動的に生成します。</a:t>
            </a:r>
            <a:endParaRPr kumimoji="1" lang="ja-JP" altLang="en-US" sz="1100" dirty="0">
              <a:solidFill>
                <a:schemeClr val="tx1">
                  <a:lumMod val="85000"/>
                  <a:lumOff val="15000"/>
                </a:schemeClr>
              </a:solidFill>
              <a:latin typeface="+mn-ea"/>
            </a:endParaRPr>
          </a:p>
        </p:txBody>
      </p:sp>
      <p:sp>
        <p:nvSpPr>
          <p:cNvPr id="18" name="テキスト ボックス 17"/>
          <p:cNvSpPr txBox="1"/>
          <p:nvPr/>
        </p:nvSpPr>
        <p:spPr>
          <a:xfrm>
            <a:off x="4153875" y="5367076"/>
            <a:ext cx="3775393" cy="261610"/>
          </a:xfrm>
          <a:prstGeom prst="rect">
            <a:avLst/>
          </a:prstGeom>
          <a:noFill/>
        </p:spPr>
        <p:txBody>
          <a:bodyPr wrap="none" rtlCol="0">
            <a:spAutoFit/>
          </a:bodyPr>
          <a:lstStyle/>
          <a:p>
            <a:pPr marL="285750" indent="-285750">
              <a:buFont typeface="Arial"/>
              <a:buChar char="•"/>
            </a:pPr>
            <a:r>
              <a:rPr lang="ja-JP" altLang="en-US" sz="1100" dirty="0">
                <a:solidFill>
                  <a:schemeClr val="tx1">
                    <a:lumMod val="85000"/>
                    <a:lumOff val="15000"/>
                  </a:schemeClr>
                </a:solidFill>
                <a:latin typeface="+mn-ea"/>
              </a:rPr>
              <a:t>ページ要素のうち、内容部分だけを</a:t>
            </a:r>
            <a:r>
              <a:rPr lang="ja-JP" altLang="en-US" sz="1100" dirty="0" smtClean="0">
                <a:solidFill>
                  <a:schemeClr val="tx1">
                    <a:lumMod val="85000"/>
                    <a:lumOff val="15000"/>
                  </a:schemeClr>
                </a:solidFill>
                <a:latin typeface="+mn-ea"/>
              </a:rPr>
              <a:t>取り出したもの。</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4401654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14</a:t>
            </a:fld>
            <a:endParaRPr lang="ja-JP" altLang="en-US" dirty="0"/>
          </a:p>
        </p:txBody>
      </p:sp>
      <p:sp>
        <p:nvSpPr>
          <p:cNvPr id="2" name="タイトル 1"/>
          <p:cNvSpPr>
            <a:spLocks noGrp="1"/>
          </p:cNvSpPr>
          <p:nvPr>
            <p:ph type="ctrTitle"/>
          </p:nvPr>
        </p:nvSpPr>
        <p:spPr/>
        <p:txBody>
          <a:bodyPr/>
          <a:lstStyle/>
          <a:p>
            <a:r>
              <a:rPr kumimoji="1" lang="ja-JP" altLang="en-US" dirty="0" smtClean="0"/>
              <a:t>ウェブページをパブリッシュします</a:t>
            </a:r>
            <a:endParaRPr kumimoji="1" lang="ja-JP" altLang="en-US" dirty="0"/>
          </a:p>
        </p:txBody>
      </p:sp>
      <p:sp>
        <p:nvSpPr>
          <p:cNvPr id="6" name="テキスト プレースホルダー 5"/>
          <p:cNvSpPr>
            <a:spLocks noGrp="1"/>
          </p:cNvSpPr>
          <p:nvPr>
            <p:ph type="body" idx="13"/>
          </p:nvPr>
        </p:nvSpPr>
        <p:spPr/>
        <p:txBody>
          <a:bodyPr/>
          <a:lstStyle/>
          <a:p>
            <a:pPr marL="0" indent="0">
              <a:buNone/>
            </a:pPr>
            <a:r>
              <a:rPr lang="ja-JP" altLang="en-US" dirty="0" smtClean="0"/>
              <a:t>作成したままのウェブページは、そのまま公開することもできますが、</a:t>
            </a:r>
            <a:r>
              <a:rPr lang="en-US" altLang="ja-JP" dirty="0" smtClean="0"/>
              <a:t>PHP</a:t>
            </a:r>
            <a:r>
              <a:rPr lang="ja-JP" altLang="en-US" dirty="0" smtClean="0"/>
              <a:t>の動的なままでは都合がよくない場合も多いでしょう。</a:t>
            </a:r>
            <a:endParaRPr lang="en-US" altLang="ja-JP" dirty="0" smtClean="0"/>
          </a:p>
          <a:p>
            <a:pPr marL="0" indent="0">
              <a:buNone/>
            </a:pPr>
            <a:endParaRPr lang="en-US" altLang="ja-JP" dirty="0"/>
          </a:p>
          <a:p>
            <a:pPr marL="0" indent="0">
              <a:buNone/>
            </a:pPr>
            <a:r>
              <a:rPr lang="ja-JP" altLang="en-US" dirty="0" smtClean="0"/>
              <a:t>スタティックな</a:t>
            </a:r>
            <a:r>
              <a:rPr lang="en-US" altLang="ja-JP" dirty="0" smtClean="0"/>
              <a:t>HTML</a:t>
            </a:r>
            <a:r>
              <a:rPr lang="ja-JP" altLang="en-US" dirty="0" smtClean="0"/>
              <a:t>をパブリッシュすれば、どんなウェブサーバーでも公開することができるようになります。</a:t>
            </a:r>
            <a:endParaRPr lang="en-US" altLang="ja-JP" dirty="0" smtClean="0"/>
          </a:p>
        </p:txBody>
      </p:sp>
    </p:spTree>
    <p:extLst>
      <p:ext uri="{BB962C8B-B14F-4D97-AF65-F5344CB8AC3E}">
        <p14:creationId xmlns:p14="http://schemas.microsoft.com/office/powerpoint/2010/main" val="6634486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パブリッシュ画面を開きます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15</a:t>
            </a:fld>
            <a:endParaRPr lang="ja-JP" altLang="en-US" dirty="0"/>
          </a:p>
        </p:txBody>
      </p:sp>
      <p:pic>
        <p:nvPicPr>
          <p:cNvPr id="4" name="図 3"/>
          <p:cNvPicPr>
            <a:picLocks noChangeAspect="1"/>
          </p:cNvPicPr>
          <p:nvPr/>
        </p:nvPicPr>
        <p:blipFill rotWithShape="1">
          <a:blip r:embed="rId2"/>
          <a:srcRect l="12439" b="22429"/>
          <a:stretch/>
        </p:blipFill>
        <p:spPr>
          <a:xfrm>
            <a:off x="-1" y="1188390"/>
            <a:ext cx="8528411" cy="5669610"/>
          </a:xfrm>
          <a:prstGeom prst="rect">
            <a:avLst/>
          </a:prstGeom>
        </p:spPr>
      </p:pic>
      <p:sp>
        <p:nvSpPr>
          <p:cNvPr id="5" name="テキスト ボックス 4"/>
          <p:cNvSpPr txBox="1"/>
          <p:nvPr/>
        </p:nvSpPr>
        <p:spPr>
          <a:xfrm>
            <a:off x="1545682" y="564194"/>
            <a:ext cx="6814686" cy="261610"/>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操作は簡単。</a:t>
            </a:r>
            <a:r>
              <a:rPr lang="en-US" altLang="ja-JP" sz="1100" dirty="0" smtClean="0">
                <a:solidFill>
                  <a:schemeClr val="tx1">
                    <a:lumMod val="85000"/>
                    <a:lumOff val="15000"/>
                  </a:schemeClr>
                </a:solidFill>
                <a:latin typeface="+mn-ea"/>
              </a:rPr>
              <a:t>URL</a:t>
            </a:r>
            <a:r>
              <a:rPr lang="ja-JP" altLang="en-US" sz="1100" dirty="0" smtClean="0">
                <a:solidFill>
                  <a:schemeClr val="tx1">
                    <a:lumMod val="85000"/>
                    <a:lumOff val="15000"/>
                  </a:schemeClr>
                </a:solidFill>
                <a:latin typeface="+mn-ea"/>
              </a:rPr>
              <a:t>に </a:t>
            </a:r>
            <a:r>
              <a:rPr lang="en-US" altLang="ja-JP" sz="1100" dirty="0" smtClean="0">
                <a:solidFill>
                  <a:schemeClr val="tx1">
                    <a:lumMod val="85000"/>
                    <a:lumOff val="15000"/>
                  </a:schemeClr>
                </a:solidFill>
                <a:latin typeface="+mn-ea"/>
              </a:rPr>
              <a:t>?PX=publish </a:t>
            </a:r>
            <a:r>
              <a:rPr lang="ja-JP" altLang="en-US" sz="1100" dirty="0" smtClean="0">
                <a:solidFill>
                  <a:schemeClr val="tx1">
                    <a:lumMod val="85000"/>
                    <a:lumOff val="15000"/>
                  </a:schemeClr>
                </a:solidFill>
                <a:latin typeface="+mn-ea"/>
              </a:rPr>
              <a:t>をつけると表示される管理画面から、ボタンをクリックするだけです。</a:t>
            </a:r>
            <a:endParaRPr kumimoji="1" lang="ja-JP" altLang="en-US" sz="1100" dirty="0">
              <a:solidFill>
                <a:schemeClr val="tx1">
                  <a:lumMod val="85000"/>
                  <a:lumOff val="15000"/>
                </a:schemeClr>
              </a:solidFill>
              <a:latin typeface="+mn-ea"/>
            </a:endParaRPr>
          </a:p>
        </p:txBody>
      </p:sp>
      <p:sp>
        <p:nvSpPr>
          <p:cNvPr id="6" name="円/楕円 5"/>
          <p:cNvSpPr/>
          <p:nvPr/>
        </p:nvSpPr>
        <p:spPr>
          <a:xfrm>
            <a:off x="1084689" y="1677726"/>
            <a:ext cx="1897888" cy="407782"/>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2506072" y="5336102"/>
            <a:ext cx="2317313" cy="803911"/>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スクリーンショット-2013-12-30-17.10.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39" y="1440714"/>
            <a:ext cx="4888621" cy="3695883"/>
          </a:xfrm>
          <a:prstGeom prst="rect">
            <a:avLst/>
          </a:prstGeom>
        </p:spPr>
      </p:pic>
    </p:spTree>
    <p:extLst>
      <p:ext uri="{BB962C8B-B14F-4D97-AF65-F5344CB8AC3E}">
        <p14:creationId xmlns:p14="http://schemas.microsoft.com/office/powerpoint/2010/main" val="18036016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スタティックな</a:t>
            </a:r>
            <a:r>
              <a:rPr kumimoji="1" lang="en-US" altLang="ja-JP" dirty="0" smtClean="0"/>
              <a:t>HTML</a:t>
            </a:r>
            <a:r>
              <a:rPr kumimoji="1" lang="ja-JP" altLang="en-US" dirty="0" smtClean="0"/>
              <a:t>ファイルが生成されます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16</a:t>
            </a:fld>
            <a:endParaRPr lang="ja-JP" altLang="en-US" dirty="0"/>
          </a:p>
        </p:txBody>
      </p:sp>
      <p:sp>
        <p:nvSpPr>
          <p:cNvPr id="7" name="テキスト ボックス 6"/>
          <p:cNvSpPr txBox="1"/>
          <p:nvPr/>
        </p:nvSpPr>
        <p:spPr>
          <a:xfrm>
            <a:off x="1510422" y="564194"/>
            <a:ext cx="688521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テーマとコンテンツが合成され、完成された</a:t>
            </a:r>
            <a:r>
              <a:rPr kumimoji="1" lang="en-US" altLang="ja-JP" sz="1100" dirty="0" smtClean="0">
                <a:solidFill>
                  <a:schemeClr val="tx1">
                    <a:lumMod val="85000"/>
                    <a:lumOff val="15000"/>
                  </a:schemeClr>
                </a:solidFill>
                <a:latin typeface="+mn-ea"/>
              </a:rPr>
              <a:t>HTML</a:t>
            </a:r>
            <a:r>
              <a:rPr lang="ja-JP" altLang="en-US" sz="1100" dirty="0" smtClean="0">
                <a:solidFill>
                  <a:schemeClr val="tx1">
                    <a:lumMod val="85000"/>
                    <a:lumOff val="15000"/>
                  </a:schemeClr>
                </a:solidFill>
                <a:latin typeface="+mn-ea"/>
              </a:rPr>
              <a:t>を生成します。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これなら、特別な設定や</a:t>
            </a:r>
            <a:r>
              <a:rPr kumimoji="1" lang="en-US" altLang="ja-JP" sz="1100" dirty="0" smtClean="0">
                <a:solidFill>
                  <a:schemeClr val="tx1">
                    <a:lumMod val="85000"/>
                    <a:lumOff val="15000"/>
                  </a:schemeClr>
                </a:solidFill>
                <a:latin typeface="+mn-ea"/>
              </a:rPr>
              <a:t>PHP</a:t>
            </a:r>
            <a:r>
              <a:rPr kumimoji="1" lang="ja-JP" altLang="en-US" sz="1100" dirty="0" smtClean="0">
                <a:solidFill>
                  <a:schemeClr val="tx1">
                    <a:lumMod val="85000"/>
                    <a:lumOff val="15000"/>
                  </a:schemeClr>
                </a:solidFill>
                <a:latin typeface="+mn-ea"/>
              </a:rPr>
              <a:t>が動作する必要もなく、どんなウェブサーバーでも公開することができます。</a:t>
            </a:r>
            <a:endParaRPr kumimoji="1" lang="ja-JP" altLang="en-US" sz="1100" dirty="0">
              <a:solidFill>
                <a:schemeClr val="tx1">
                  <a:lumMod val="85000"/>
                  <a:lumOff val="15000"/>
                </a:schemeClr>
              </a:solidFill>
              <a:latin typeface="+mn-ea"/>
            </a:endParaRPr>
          </a:p>
        </p:txBody>
      </p:sp>
      <p:pic>
        <p:nvPicPr>
          <p:cNvPr id="9" name="図 8"/>
          <p:cNvPicPr>
            <a:picLocks noChangeAspect="1"/>
          </p:cNvPicPr>
          <p:nvPr/>
        </p:nvPicPr>
        <p:blipFill>
          <a:blip r:embed="rId2"/>
          <a:stretch>
            <a:fillRect/>
          </a:stretch>
        </p:blipFill>
        <p:spPr>
          <a:xfrm>
            <a:off x="0" y="1327046"/>
            <a:ext cx="5603982" cy="3613197"/>
          </a:xfrm>
          <a:prstGeom prst="rect">
            <a:avLst/>
          </a:prstGeom>
        </p:spPr>
      </p:pic>
      <p:pic>
        <p:nvPicPr>
          <p:cNvPr id="10" name="図 9"/>
          <p:cNvPicPr>
            <a:picLocks noChangeAspect="1"/>
          </p:cNvPicPr>
          <p:nvPr/>
        </p:nvPicPr>
        <p:blipFill>
          <a:blip r:embed="rId3"/>
          <a:stretch>
            <a:fillRect/>
          </a:stretch>
        </p:blipFill>
        <p:spPr>
          <a:xfrm>
            <a:off x="5487475" y="1134121"/>
            <a:ext cx="4007838" cy="3485870"/>
          </a:xfrm>
          <a:prstGeom prst="rect">
            <a:avLst/>
          </a:prstGeom>
        </p:spPr>
      </p:pic>
      <p:pic>
        <p:nvPicPr>
          <p:cNvPr id="11" name="図 10"/>
          <p:cNvPicPr>
            <a:picLocks noChangeAspect="1"/>
          </p:cNvPicPr>
          <p:nvPr/>
        </p:nvPicPr>
        <p:blipFill>
          <a:blip r:embed="rId4"/>
          <a:stretch>
            <a:fillRect/>
          </a:stretch>
        </p:blipFill>
        <p:spPr>
          <a:xfrm>
            <a:off x="4172289" y="3057155"/>
            <a:ext cx="4262812" cy="3707637"/>
          </a:xfrm>
          <a:prstGeom prst="rect">
            <a:avLst/>
          </a:prstGeom>
        </p:spPr>
      </p:pic>
    </p:spTree>
    <p:extLst>
      <p:ext uri="{BB962C8B-B14F-4D97-AF65-F5344CB8AC3E}">
        <p14:creationId xmlns:p14="http://schemas.microsoft.com/office/powerpoint/2010/main" val="26566162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424382" y="2544850"/>
            <a:ext cx="3057247" cy="523220"/>
          </a:xfrm>
          <a:prstGeom prst="rect">
            <a:avLst/>
          </a:prstGeom>
          <a:noFill/>
        </p:spPr>
        <p:txBody>
          <a:bodyPr wrap="none" rtlCol="0">
            <a:spAutoFit/>
          </a:bodyPr>
          <a:lstStyle/>
          <a:p>
            <a:pPr algn="ctr"/>
            <a:r>
              <a:rPr kumimoji="1" lang="ja-JP" altLang="en-US" sz="2800" dirty="0" smtClean="0">
                <a:solidFill>
                  <a:srgbClr val="00A0E6"/>
                </a:solidFill>
                <a:latin typeface="+mn-ea"/>
              </a:rPr>
              <a:t>これで完成です！</a:t>
            </a:r>
            <a:endParaRPr kumimoji="1" lang="ja-JP" altLang="en-US" sz="2800" dirty="0">
              <a:solidFill>
                <a:srgbClr val="00A0E6"/>
              </a:solidFill>
              <a:latin typeface="+mn-ea"/>
            </a:endParaRPr>
          </a:p>
        </p:txBody>
      </p:sp>
      <p:sp>
        <p:nvSpPr>
          <p:cNvPr id="7" name="テキスト ボックス 6"/>
          <p:cNvSpPr txBox="1"/>
          <p:nvPr/>
        </p:nvSpPr>
        <p:spPr>
          <a:xfrm>
            <a:off x="1289177" y="3313805"/>
            <a:ext cx="7327647" cy="830997"/>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あとは、このようにして生成された</a:t>
            </a:r>
            <a:r>
              <a:rPr kumimoji="1" lang="en-US" altLang="ja-JP" sz="1600" dirty="0" smtClean="0">
                <a:solidFill>
                  <a:schemeClr val="tx1">
                    <a:lumMod val="85000"/>
                    <a:lumOff val="15000"/>
                  </a:schemeClr>
                </a:solidFill>
                <a:latin typeface="+mn-ea"/>
              </a:rPr>
              <a:t>HTML</a:t>
            </a:r>
            <a:r>
              <a:rPr kumimoji="1" lang="ja-JP" altLang="en-US" sz="1600" dirty="0" smtClean="0">
                <a:solidFill>
                  <a:schemeClr val="tx1">
                    <a:lumMod val="85000"/>
                    <a:lumOff val="15000"/>
                  </a:schemeClr>
                </a:solidFill>
                <a:latin typeface="+mn-ea"/>
              </a:rPr>
              <a:t>を、公開サーバーに設置するだけ。</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39588764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18</a:t>
            </a:fld>
            <a:endParaRPr lang="ja-JP" altLang="en-US" dirty="0"/>
          </a:p>
        </p:txBody>
      </p:sp>
      <p:sp>
        <p:nvSpPr>
          <p:cNvPr id="2" name="タイトル 1"/>
          <p:cNvSpPr>
            <a:spLocks noGrp="1"/>
          </p:cNvSpPr>
          <p:nvPr>
            <p:ph type="ctrTitle"/>
          </p:nvPr>
        </p:nvSpPr>
        <p:spPr/>
        <p:txBody>
          <a:bodyPr/>
          <a:lstStyle/>
          <a:p>
            <a:r>
              <a:rPr kumimoji="1" lang="en-US" altLang="ja-JP" dirty="0" smtClean="0"/>
              <a:t>Pickles Framework </a:t>
            </a:r>
            <a:r>
              <a:rPr kumimoji="1" lang="ja-JP" altLang="en-US" dirty="0" smtClean="0"/>
              <a:t>とは何か？</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29766833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742317" y="811319"/>
            <a:ext cx="6421366" cy="5235362"/>
          </a:xfrm>
          <a:prstGeom prst="rect">
            <a:avLst/>
          </a:prstGeom>
        </p:spPr>
      </p:pic>
      <p:sp>
        <p:nvSpPr>
          <p:cNvPr id="2" name="タイトル 1"/>
          <p:cNvSpPr>
            <a:spLocks noGrp="1"/>
          </p:cNvSpPr>
          <p:nvPr>
            <p:ph type="title"/>
          </p:nvPr>
        </p:nvSpPr>
        <p:spPr/>
        <p:txBody>
          <a:bodyPr/>
          <a:lstStyle/>
          <a:p>
            <a:r>
              <a:rPr kumimoji="1" lang="ja-JP" altLang="en-US" dirty="0" smtClean="0"/>
              <a:t>まずは、ソースコードをダウンロードします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1</a:t>
            </a:fld>
            <a:endParaRPr lang="ja-JP" altLang="en-US" dirty="0"/>
          </a:p>
        </p:txBody>
      </p:sp>
      <p:sp>
        <p:nvSpPr>
          <p:cNvPr id="6" name="テキスト ボックス 5"/>
          <p:cNvSpPr txBox="1"/>
          <p:nvPr/>
        </p:nvSpPr>
        <p:spPr>
          <a:xfrm>
            <a:off x="3347433" y="5936042"/>
            <a:ext cx="3211135" cy="369332"/>
          </a:xfrm>
          <a:prstGeom prst="rect">
            <a:avLst/>
          </a:prstGeom>
          <a:noFill/>
        </p:spPr>
        <p:txBody>
          <a:bodyPr wrap="none" rtlCol="0">
            <a:spAutoFit/>
          </a:bodyPr>
          <a:lstStyle/>
          <a:p>
            <a:pPr algn="ctr"/>
            <a:r>
              <a:rPr kumimoji="1" lang="en-US" altLang="ja-JP" dirty="0" smtClean="0"/>
              <a:t>http://</a:t>
            </a:r>
            <a:r>
              <a:rPr kumimoji="1" lang="en-US" altLang="ja-JP" dirty="0" err="1" smtClean="0"/>
              <a:t>pickles.pxt.jp</a:t>
            </a:r>
            <a:r>
              <a:rPr kumimoji="1" lang="en-US" altLang="ja-JP" dirty="0" smtClean="0"/>
              <a:t>/download/</a:t>
            </a:r>
            <a:endParaRPr kumimoji="1" lang="ja-JP" altLang="en-US" dirty="0"/>
          </a:p>
        </p:txBody>
      </p:sp>
      <p:sp>
        <p:nvSpPr>
          <p:cNvPr id="7" name="テキスト ボックス 6"/>
          <p:cNvSpPr txBox="1"/>
          <p:nvPr/>
        </p:nvSpPr>
        <p:spPr>
          <a:xfrm>
            <a:off x="3097370" y="564194"/>
            <a:ext cx="3711272"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Pickles Framework </a:t>
            </a:r>
            <a:r>
              <a:rPr kumimoji="1" lang="ja-JP" altLang="en-US" sz="1100" dirty="0" smtClean="0">
                <a:solidFill>
                  <a:schemeClr val="tx1">
                    <a:lumMod val="85000"/>
                    <a:lumOff val="15000"/>
                  </a:schemeClr>
                </a:solidFill>
                <a:latin typeface="+mn-ea"/>
              </a:rPr>
              <a:t>の公式サイトでお待ちしています。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9681431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26695" y="2951947"/>
            <a:ext cx="4852610" cy="954107"/>
          </a:xfrm>
          <a:prstGeom prst="rect">
            <a:avLst/>
          </a:prstGeom>
          <a:noFill/>
        </p:spPr>
        <p:txBody>
          <a:bodyPr wrap="none" rtlCol="0">
            <a:spAutoFit/>
          </a:bodyPr>
          <a:lstStyle/>
          <a:p>
            <a:pPr algn="ctr"/>
            <a:r>
              <a:rPr kumimoji="1" lang="ja-JP" altLang="en-US" sz="2800" dirty="0" smtClean="0">
                <a:solidFill>
                  <a:srgbClr val="00A0E6"/>
                </a:solidFill>
                <a:latin typeface="+mn-ea"/>
              </a:rPr>
              <a:t>ウェブ制作のプロのための、</a:t>
            </a:r>
            <a:endParaRPr kumimoji="1" lang="en-US" altLang="ja-JP" sz="2800" dirty="0" smtClean="0">
              <a:solidFill>
                <a:srgbClr val="00A0E6"/>
              </a:solidFill>
              <a:latin typeface="+mn-ea"/>
            </a:endParaRPr>
          </a:p>
          <a:p>
            <a:pPr algn="ctr"/>
            <a:r>
              <a:rPr kumimoji="1" lang="ja-JP" altLang="en-US" sz="2800" dirty="0" smtClean="0">
                <a:solidFill>
                  <a:srgbClr val="00A0E6"/>
                </a:solidFill>
                <a:latin typeface="+mn-ea"/>
              </a:rPr>
              <a:t>ウェブ制作ツールです。</a:t>
            </a:r>
            <a:endParaRPr kumimoji="1" lang="ja-JP" altLang="en-US" sz="2800" dirty="0">
              <a:solidFill>
                <a:srgbClr val="00A0E6"/>
              </a:solidFill>
              <a:latin typeface="+mn-ea"/>
            </a:endParaRPr>
          </a:p>
        </p:txBody>
      </p:sp>
    </p:spTree>
    <p:extLst>
      <p:ext uri="{BB962C8B-B14F-4D97-AF65-F5344CB8AC3E}">
        <p14:creationId xmlns:p14="http://schemas.microsoft.com/office/powerpoint/2010/main" val="11774497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629021" y="2951947"/>
            <a:ext cx="6647974" cy="954107"/>
          </a:xfrm>
          <a:prstGeom prst="rect">
            <a:avLst/>
          </a:prstGeom>
          <a:noFill/>
        </p:spPr>
        <p:txBody>
          <a:bodyPr wrap="none" rtlCol="0">
            <a:spAutoFit/>
          </a:bodyPr>
          <a:lstStyle/>
          <a:p>
            <a:pPr algn="ctr"/>
            <a:r>
              <a:rPr kumimoji="1" lang="ja-JP" altLang="en-US" sz="2800" dirty="0" smtClean="0">
                <a:solidFill>
                  <a:srgbClr val="00A0E6"/>
                </a:solidFill>
                <a:latin typeface="+mn-ea"/>
              </a:rPr>
              <a:t>ただし、ウェブエンジニアのためだけの</a:t>
            </a:r>
            <a:endParaRPr kumimoji="1" lang="en-US" altLang="ja-JP" sz="2800" dirty="0" smtClean="0">
              <a:solidFill>
                <a:srgbClr val="00A0E6"/>
              </a:solidFill>
              <a:latin typeface="+mn-ea"/>
            </a:endParaRPr>
          </a:p>
          <a:p>
            <a:pPr algn="ctr"/>
            <a:r>
              <a:rPr kumimoji="1" lang="ja-JP" altLang="en-US" sz="2800" dirty="0" smtClean="0">
                <a:solidFill>
                  <a:srgbClr val="00A0E6"/>
                </a:solidFill>
                <a:latin typeface="+mn-ea"/>
              </a:rPr>
              <a:t>ツールではありません。</a:t>
            </a:r>
            <a:endParaRPr kumimoji="1" lang="ja-JP" altLang="en-US" sz="2800" dirty="0">
              <a:solidFill>
                <a:srgbClr val="00A0E6"/>
              </a:solidFill>
              <a:latin typeface="+mn-ea"/>
            </a:endParaRPr>
          </a:p>
        </p:txBody>
      </p:sp>
    </p:spTree>
    <p:extLst>
      <p:ext uri="{BB962C8B-B14F-4D97-AF65-F5344CB8AC3E}">
        <p14:creationId xmlns:p14="http://schemas.microsoft.com/office/powerpoint/2010/main" val="17956541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988099" y="2951947"/>
            <a:ext cx="5929828" cy="954107"/>
          </a:xfrm>
          <a:prstGeom prst="rect">
            <a:avLst/>
          </a:prstGeom>
          <a:noFill/>
        </p:spPr>
        <p:txBody>
          <a:bodyPr wrap="none" rtlCol="0">
            <a:spAutoFit/>
          </a:bodyPr>
          <a:lstStyle/>
          <a:p>
            <a:pPr algn="ctr"/>
            <a:r>
              <a:rPr kumimoji="1" lang="ja-JP" altLang="en-US" sz="2800" dirty="0" smtClean="0">
                <a:solidFill>
                  <a:srgbClr val="00A0E6"/>
                </a:solidFill>
                <a:latin typeface="+mn-ea"/>
              </a:rPr>
              <a:t>プロのウェブ制作の現場に携わる、</a:t>
            </a:r>
            <a:endParaRPr lang="en-US" altLang="ja-JP" sz="2800" dirty="0">
              <a:solidFill>
                <a:srgbClr val="00A0E6"/>
              </a:solidFill>
              <a:latin typeface="+mn-ea"/>
            </a:endParaRPr>
          </a:p>
          <a:p>
            <a:pPr algn="ctr"/>
            <a:r>
              <a:rPr kumimoji="1" lang="ja-JP" altLang="en-US" sz="2800" dirty="0" smtClean="0">
                <a:solidFill>
                  <a:srgbClr val="00A0E6"/>
                </a:solidFill>
                <a:latin typeface="+mn-ea"/>
              </a:rPr>
              <a:t>チームのためのツールです。</a:t>
            </a:r>
            <a:endParaRPr kumimoji="1" lang="en-US" altLang="ja-JP" sz="2800" dirty="0" smtClean="0">
              <a:solidFill>
                <a:srgbClr val="00A0E6"/>
              </a:solidFill>
              <a:latin typeface="+mn-ea"/>
            </a:endParaRPr>
          </a:p>
        </p:txBody>
      </p:sp>
    </p:spTree>
    <p:extLst>
      <p:ext uri="{BB962C8B-B14F-4D97-AF65-F5344CB8AC3E}">
        <p14:creationId xmlns:p14="http://schemas.microsoft.com/office/powerpoint/2010/main" val="35437872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167632" y="2544850"/>
            <a:ext cx="5570756" cy="523220"/>
          </a:xfrm>
          <a:prstGeom prst="rect">
            <a:avLst/>
          </a:prstGeom>
          <a:noFill/>
        </p:spPr>
        <p:txBody>
          <a:bodyPr wrap="none" rtlCol="0">
            <a:spAutoFit/>
          </a:bodyPr>
          <a:lstStyle/>
          <a:p>
            <a:pPr algn="ctr"/>
            <a:r>
              <a:rPr kumimoji="1" lang="ja-JP" altLang="en-US" sz="2800" dirty="0" smtClean="0">
                <a:solidFill>
                  <a:srgbClr val="00A0E6"/>
                </a:solidFill>
                <a:latin typeface="+mn-ea"/>
              </a:rPr>
              <a:t>ぜひ一度、試してみてください。</a:t>
            </a:r>
            <a:endParaRPr kumimoji="1" lang="ja-JP" altLang="en-US" sz="2800" dirty="0">
              <a:solidFill>
                <a:srgbClr val="00A0E6"/>
              </a:solidFill>
              <a:latin typeface="+mn-ea"/>
            </a:endParaRPr>
          </a:p>
        </p:txBody>
      </p:sp>
      <p:sp>
        <p:nvSpPr>
          <p:cNvPr id="7" name="テキスト ボックス 6"/>
          <p:cNvSpPr txBox="1"/>
          <p:nvPr/>
        </p:nvSpPr>
        <p:spPr>
          <a:xfrm>
            <a:off x="1475125" y="3313805"/>
            <a:ext cx="6955750" cy="1323439"/>
          </a:xfrm>
          <a:prstGeom prst="rect">
            <a:avLst/>
          </a:prstGeom>
          <a:noFill/>
        </p:spPr>
        <p:txBody>
          <a:bodyPr wrap="none" rtlCol="0">
            <a:spAutoFit/>
          </a:bodyPr>
          <a:lstStyle/>
          <a:p>
            <a:r>
              <a:rPr kumimoji="1" lang="ja-JP" altLang="en-US" sz="1600" dirty="0" smtClean="0">
                <a:solidFill>
                  <a:schemeClr val="tx1">
                    <a:lumMod val="85000"/>
                    <a:lumOff val="15000"/>
                  </a:schemeClr>
                </a:solidFill>
                <a:latin typeface="+mn-ea"/>
              </a:rPr>
              <a:t>きっと、ウェブ制作がスムーズになります。</a:t>
            </a:r>
            <a:endParaRPr kumimoji="1"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制作に携わるチームのみんなが、納得できるワークフローに変わります。</a:t>
            </a:r>
            <a:endParaRPr kumimoji="1" lang="en-US" altLang="ja-JP" sz="1600" dirty="0" smtClean="0">
              <a:solidFill>
                <a:schemeClr val="tx1">
                  <a:lumMod val="85000"/>
                  <a:lumOff val="15000"/>
                </a:schemeClr>
              </a:solidFill>
              <a:latin typeface="+mn-ea"/>
            </a:endParaRPr>
          </a:p>
          <a:p>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そうすることで、これまでのウェブ制作のお仕事を、</a:t>
            </a:r>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より創造的で、</a:t>
            </a:r>
            <a:r>
              <a:rPr kumimoji="1" lang="ja-JP" altLang="en-US" sz="1600" dirty="0" smtClean="0">
                <a:solidFill>
                  <a:schemeClr val="tx1">
                    <a:lumMod val="85000"/>
                    <a:lumOff val="15000"/>
                  </a:schemeClr>
                </a:solidFill>
                <a:latin typeface="+mn-ea"/>
              </a:rPr>
              <a:t>より充実した時間に変えることができると思います。</a:t>
            </a: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1190721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ありがとうございました！</a:t>
            </a:r>
            <a:endParaRPr kumimoji="1" lang="ja-JP" altLang="en-US" dirty="0"/>
          </a:p>
        </p:txBody>
      </p:sp>
      <p:sp>
        <p:nvSpPr>
          <p:cNvPr id="3" name="テキスト プレースホルダー 2"/>
          <p:cNvSpPr>
            <a:spLocks noGrp="1"/>
          </p:cNvSpPr>
          <p:nvPr>
            <p:ph type="body" idx="13"/>
          </p:nvPr>
        </p:nvSpPr>
        <p:spPr/>
        <p:txBody>
          <a:bodyPr/>
          <a:lstStyle/>
          <a:p>
            <a:pPr marL="0" indent="0" algn="ctr">
              <a:buNone/>
            </a:pPr>
            <a:r>
              <a:rPr lang="ja-JP" altLang="en-US" sz="1800" dirty="0">
                <a:solidFill>
                  <a:schemeClr val="tx1">
                    <a:lumMod val="85000"/>
                    <a:lumOff val="15000"/>
                  </a:schemeClr>
                </a:solidFill>
                <a:latin typeface="+mn-ea"/>
              </a:rPr>
              <a:t>～</a:t>
            </a:r>
            <a:r>
              <a:rPr lang="en-US" altLang="ja-JP" sz="1800" dirty="0">
                <a:solidFill>
                  <a:schemeClr val="tx1">
                    <a:lumMod val="85000"/>
                    <a:lumOff val="15000"/>
                  </a:schemeClr>
                </a:solidFill>
                <a:latin typeface="+mn-ea"/>
              </a:rPr>
              <a:t>Pickles Framework </a:t>
            </a:r>
            <a:r>
              <a:rPr lang="ja-JP" altLang="en-US" sz="1800" dirty="0">
                <a:solidFill>
                  <a:schemeClr val="tx1">
                    <a:lumMod val="85000"/>
                    <a:lumOff val="15000"/>
                  </a:schemeClr>
                </a:solidFill>
                <a:latin typeface="+mn-ea"/>
              </a:rPr>
              <a:t>のダウンロードについて～</a:t>
            </a:r>
            <a:endParaRPr lang="en-US" altLang="ja-JP" sz="1800" dirty="0">
              <a:solidFill>
                <a:schemeClr val="tx1">
                  <a:lumMod val="85000"/>
                  <a:lumOff val="15000"/>
                </a:schemeClr>
              </a:solidFill>
              <a:latin typeface="+mn-ea"/>
            </a:endParaRPr>
          </a:p>
          <a:p>
            <a:pPr algn="ctr"/>
            <a:endParaRPr lang="ja-JP" altLang="en-US" sz="1800" dirty="0">
              <a:solidFill>
                <a:schemeClr val="tx1">
                  <a:lumMod val="85000"/>
                  <a:lumOff val="15000"/>
                </a:schemeClr>
              </a:solidFill>
              <a:latin typeface="+mn-ea"/>
            </a:endParaRPr>
          </a:p>
          <a:p>
            <a:pPr marL="285750" indent="-285750">
              <a:buFont typeface="Arial"/>
              <a:buChar char="•"/>
            </a:pP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は、オープンソースのフレームワークとして、</a:t>
            </a:r>
            <a:r>
              <a:rPr lang="en-US" altLang="ja-JP" sz="1400" dirty="0" err="1">
                <a:solidFill>
                  <a:schemeClr val="tx1">
                    <a:lumMod val="85000"/>
                    <a:lumOff val="15000"/>
                  </a:schemeClr>
                </a:solidFill>
                <a:latin typeface="+mn-ea"/>
              </a:rPr>
              <a:t>Github</a:t>
            </a:r>
            <a:r>
              <a:rPr lang="ja-JP" altLang="en-US" sz="1400" dirty="0">
                <a:solidFill>
                  <a:schemeClr val="tx1">
                    <a:lumMod val="85000"/>
                    <a:lumOff val="15000"/>
                  </a:schemeClr>
                </a:solidFill>
                <a:latin typeface="+mn-ea"/>
              </a:rPr>
              <a:t>上で有志により開発されています。</a:t>
            </a:r>
            <a:br>
              <a:rPr lang="ja-JP" altLang="en-US" sz="1400" dirty="0">
                <a:solidFill>
                  <a:schemeClr val="tx1">
                    <a:lumMod val="85000"/>
                    <a:lumOff val="15000"/>
                  </a:schemeClr>
                </a:solidFill>
                <a:latin typeface="+mn-ea"/>
              </a:rPr>
            </a:br>
            <a:r>
              <a:rPr lang="ja-JP" altLang="en-US" sz="1400" dirty="0">
                <a:solidFill>
                  <a:schemeClr val="tx1">
                    <a:lumMod val="85000"/>
                    <a:lumOff val="15000"/>
                  </a:schemeClr>
                </a:solidFill>
                <a:latin typeface="+mn-ea"/>
              </a:rPr>
              <a:t>下記のサイトから自由にダウンロードして使用してください。</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https://</a:t>
            </a:r>
            <a:r>
              <a:rPr lang="en-US" altLang="ja-JP" sz="1400" dirty="0" err="1">
                <a:solidFill>
                  <a:schemeClr val="tx1">
                    <a:lumMod val="85000"/>
                    <a:lumOff val="15000"/>
                  </a:schemeClr>
                </a:solidFill>
                <a:latin typeface="+mn-ea"/>
              </a:rPr>
              <a:t>github.com</a:t>
            </a:r>
            <a:r>
              <a:rPr lang="en-US" altLang="ja-JP" sz="1400" dirty="0">
                <a:solidFill>
                  <a:schemeClr val="tx1">
                    <a:lumMod val="85000"/>
                    <a:lumOff val="15000"/>
                  </a:schemeClr>
                </a:solidFill>
                <a:latin typeface="+mn-ea"/>
              </a:rPr>
              <a:t>/tomk79/PxFW-1.x</a:t>
            </a:r>
          </a:p>
          <a:p>
            <a:pPr marL="285750" indent="-285750">
              <a:buFont typeface="Arial"/>
              <a:buChar char="•"/>
            </a:pPr>
            <a:endParaRPr lang="en-US" altLang="ja-JP" sz="1400" dirty="0">
              <a:solidFill>
                <a:schemeClr val="tx1">
                  <a:lumMod val="85000"/>
                  <a:lumOff val="15000"/>
                </a:schemeClr>
              </a:solidFill>
              <a:latin typeface="+mn-ea"/>
            </a:endParaRPr>
          </a:p>
          <a:p>
            <a:pPr marL="285750" indent="-285750">
              <a:buFont typeface="Arial"/>
              <a:buChar char="•"/>
            </a:pPr>
            <a:r>
              <a:rPr lang="ja-JP" altLang="en-US" sz="1400" dirty="0">
                <a:solidFill>
                  <a:schemeClr val="tx1">
                    <a:lumMod val="85000"/>
                    <a:lumOff val="15000"/>
                  </a:schemeClr>
                </a:solidFill>
                <a:latin typeface="+mn-ea"/>
              </a:rPr>
              <a:t>より詳しい情報は、</a:t>
            </a: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の公式サイトをご覧ください。</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a:t>
            </a:r>
            <a:r>
              <a:rPr lang="en-US" altLang="ja-JP" sz="1400" dirty="0" err="1">
                <a:solidFill>
                  <a:schemeClr val="tx1">
                    <a:lumMod val="85000"/>
                    <a:lumOff val="15000"/>
                  </a:schemeClr>
                </a:solidFill>
                <a:latin typeface="+mn-ea"/>
              </a:rPr>
              <a:t>pickles.pxt.jp</a:t>
            </a:r>
            <a:r>
              <a:rPr lang="en-US" altLang="ja-JP" sz="1400" dirty="0">
                <a:solidFill>
                  <a:schemeClr val="tx1">
                    <a:lumMod val="85000"/>
                    <a:lumOff val="15000"/>
                  </a:schemeClr>
                </a:solidFill>
                <a:latin typeface="+mn-ea"/>
              </a:rPr>
              <a:t>/</a:t>
            </a:r>
          </a:p>
          <a:p>
            <a:endParaRPr kumimoji="1" lang="ja-JP" altLang="en-US" sz="1400" dirty="0"/>
          </a:p>
        </p:txBody>
      </p:sp>
    </p:spTree>
    <p:extLst>
      <p:ext uri="{BB962C8B-B14F-4D97-AF65-F5344CB8AC3E}">
        <p14:creationId xmlns:p14="http://schemas.microsoft.com/office/powerpoint/2010/main" val="22272486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ダウンロードした</a:t>
            </a:r>
            <a:r>
              <a:rPr kumimoji="1" lang="en-US" altLang="ja-JP" dirty="0" smtClean="0"/>
              <a:t>ZIP</a:t>
            </a:r>
            <a:r>
              <a:rPr kumimoji="1" lang="ja-JP" altLang="en-US" dirty="0" smtClean="0"/>
              <a:t>ファイルを解凍します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a:t>
            </a:fld>
            <a:endParaRPr lang="ja-JP" altLang="en-US" dirty="0"/>
          </a:p>
        </p:txBody>
      </p:sp>
      <p:sp>
        <p:nvSpPr>
          <p:cNvPr id="4" name="テキスト ボックス 3"/>
          <p:cNvSpPr txBox="1"/>
          <p:nvPr/>
        </p:nvSpPr>
        <p:spPr>
          <a:xfrm>
            <a:off x="2568377" y="564194"/>
            <a:ext cx="4769254"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ただの</a:t>
            </a:r>
            <a:r>
              <a:rPr kumimoji="1" lang="en-US" altLang="ja-JP" sz="1100" dirty="0" smtClean="0">
                <a:solidFill>
                  <a:schemeClr val="tx1">
                    <a:lumMod val="85000"/>
                    <a:lumOff val="15000"/>
                  </a:schemeClr>
                </a:solidFill>
                <a:latin typeface="+mn-ea"/>
              </a:rPr>
              <a:t>ZIP</a:t>
            </a:r>
            <a:r>
              <a:rPr kumimoji="1" lang="ja-JP" altLang="en-US" sz="1100" dirty="0" smtClean="0">
                <a:solidFill>
                  <a:schemeClr val="tx1">
                    <a:lumMod val="85000"/>
                    <a:lumOff val="15000"/>
                  </a:schemeClr>
                </a:solidFill>
                <a:latin typeface="+mn-ea"/>
              </a:rPr>
              <a:t>ファイルです。お好きなアーカイブツールを使ってください。</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7790" y="1132589"/>
            <a:ext cx="7290420" cy="4580122"/>
          </a:xfrm>
          <a:prstGeom prst="rect">
            <a:avLst/>
          </a:prstGeom>
        </p:spPr>
      </p:pic>
      <p:sp>
        <p:nvSpPr>
          <p:cNvPr id="6" name="右矢印 5"/>
          <p:cNvSpPr/>
          <p:nvPr/>
        </p:nvSpPr>
        <p:spPr>
          <a:xfrm>
            <a:off x="4578722" y="3029229"/>
            <a:ext cx="990308" cy="5359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45102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ファイルをウェブサーバーにアップロードします。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a:t>
            </a:fld>
            <a:endParaRPr lang="ja-JP" altLang="en-US" dirty="0"/>
          </a:p>
        </p:txBody>
      </p:sp>
      <p:sp>
        <p:nvSpPr>
          <p:cNvPr id="4" name="テキスト ボックス 3"/>
          <p:cNvSpPr txBox="1"/>
          <p:nvPr/>
        </p:nvSpPr>
        <p:spPr>
          <a:xfrm>
            <a:off x="3238428" y="564194"/>
            <a:ext cx="3429144"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PHP5</a:t>
            </a:r>
            <a:r>
              <a:rPr kumimoji="1" lang="ja-JP" altLang="en-US" sz="1100" dirty="0" smtClean="0">
                <a:solidFill>
                  <a:schemeClr val="tx1">
                    <a:lumMod val="85000"/>
                    <a:lumOff val="15000"/>
                  </a:schemeClr>
                </a:solidFill>
                <a:latin typeface="+mn-ea"/>
              </a:rPr>
              <a:t>が動作するサーバーなら、だいたい動きます。</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3027" y="1129596"/>
            <a:ext cx="7299946" cy="4586108"/>
          </a:xfrm>
          <a:prstGeom prst="rect">
            <a:avLst/>
          </a:prstGeom>
        </p:spPr>
      </p:pic>
    </p:spTree>
    <p:extLst>
      <p:ext uri="{BB962C8B-B14F-4D97-AF65-F5344CB8AC3E}">
        <p14:creationId xmlns:p14="http://schemas.microsoft.com/office/powerpoint/2010/main" val="30319892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これだけで、セットアップは完了です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4</a:t>
            </a:fld>
            <a:endParaRPr lang="ja-JP" altLang="en-US" dirty="0"/>
          </a:p>
        </p:txBody>
      </p:sp>
      <p:sp>
        <p:nvSpPr>
          <p:cNvPr id="5" name="テキスト ボックス 4"/>
          <p:cNvSpPr txBox="1"/>
          <p:nvPr/>
        </p:nvSpPr>
        <p:spPr>
          <a:xfrm>
            <a:off x="69906" y="6595952"/>
            <a:ext cx="4288353" cy="215444"/>
          </a:xfrm>
          <a:prstGeom prst="rect">
            <a:avLst/>
          </a:prstGeom>
          <a:noFill/>
        </p:spPr>
        <p:txBody>
          <a:bodyPr wrap="none" rtlCol="0">
            <a:spAutoFit/>
          </a:bodyPr>
          <a:lstStyle/>
          <a:p>
            <a:r>
              <a:rPr kumimoji="1" lang="en-US" altLang="ja-JP" sz="800" dirty="0" smtClean="0">
                <a:solidFill>
                  <a:schemeClr val="bg1">
                    <a:lumMod val="50000"/>
                  </a:schemeClr>
                </a:solidFill>
                <a:latin typeface="+mn-ea"/>
              </a:rPr>
              <a:t>※</a:t>
            </a:r>
            <a:r>
              <a:rPr kumimoji="1" lang="ja-JP" altLang="en-US" sz="800" dirty="0" smtClean="0">
                <a:solidFill>
                  <a:schemeClr val="bg1">
                    <a:lumMod val="50000"/>
                  </a:schemeClr>
                </a:solidFill>
                <a:latin typeface="+mn-ea"/>
              </a:rPr>
              <a:t>サーバーの種類や設定によって、パーミッションの設定が必要になる場合があります。</a:t>
            </a:r>
            <a:endParaRPr kumimoji="1" lang="ja-JP" altLang="en-US" sz="800" dirty="0">
              <a:solidFill>
                <a:schemeClr val="bg1">
                  <a:lumMod val="50000"/>
                </a:schemeClr>
              </a:solidFill>
              <a:latin typeface="+mn-ea"/>
            </a:endParaRPr>
          </a:p>
        </p:txBody>
      </p:sp>
      <p:pic>
        <p:nvPicPr>
          <p:cNvPr id="8" name="図 7"/>
          <p:cNvPicPr>
            <a:picLocks noChangeAspect="1"/>
          </p:cNvPicPr>
          <p:nvPr/>
        </p:nvPicPr>
        <p:blipFill>
          <a:blip r:embed="rId2"/>
          <a:stretch>
            <a:fillRect/>
          </a:stretch>
        </p:blipFill>
        <p:spPr>
          <a:xfrm>
            <a:off x="1163154" y="819945"/>
            <a:ext cx="7574864" cy="5684150"/>
          </a:xfrm>
          <a:prstGeom prst="rect">
            <a:avLst/>
          </a:prstGeom>
        </p:spPr>
      </p:pic>
    </p:spTree>
    <p:extLst>
      <p:ext uri="{BB962C8B-B14F-4D97-AF65-F5344CB8AC3E}">
        <p14:creationId xmlns:p14="http://schemas.microsoft.com/office/powerpoint/2010/main" val="13032083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885770" y="2544850"/>
            <a:ext cx="4134465" cy="523220"/>
          </a:xfrm>
          <a:prstGeom prst="rect">
            <a:avLst/>
          </a:prstGeom>
          <a:noFill/>
        </p:spPr>
        <p:txBody>
          <a:bodyPr wrap="none" rtlCol="0">
            <a:spAutoFit/>
          </a:bodyPr>
          <a:lstStyle/>
          <a:p>
            <a:pPr algn="ctr"/>
            <a:r>
              <a:rPr kumimoji="1" lang="ja-JP" altLang="en-US" sz="2800" dirty="0" smtClean="0">
                <a:solidFill>
                  <a:srgbClr val="00A0E6"/>
                </a:solidFill>
                <a:latin typeface="+mn-ea"/>
              </a:rPr>
              <a:t>たった、これだけです。</a:t>
            </a:r>
            <a:endParaRPr kumimoji="1" lang="ja-JP" altLang="en-US" sz="2800" dirty="0">
              <a:solidFill>
                <a:srgbClr val="00A0E6"/>
              </a:solidFill>
              <a:latin typeface="+mn-ea"/>
            </a:endParaRPr>
          </a:p>
        </p:txBody>
      </p:sp>
      <p:sp>
        <p:nvSpPr>
          <p:cNvPr id="7" name="テキスト ボックス 6"/>
          <p:cNvSpPr txBox="1"/>
          <p:nvPr/>
        </p:nvSpPr>
        <p:spPr>
          <a:xfrm>
            <a:off x="1494361" y="3313805"/>
            <a:ext cx="6917278" cy="1323439"/>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特殊なコマンドを覚える必要はありません。</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ja-JP" altLang="en-US" sz="1600" dirty="0" smtClean="0">
                <a:solidFill>
                  <a:schemeClr val="tx1">
                    <a:lumMod val="85000"/>
                    <a:lumOff val="15000"/>
                  </a:schemeClr>
                </a:solidFill>
                <a:latin typeface="+mn-ea"/>
              </a:rPr>
              <a:t>データベース・サーバーを用意する必要もありません。</a:t>
            </a:r>
            <a:endParaRPr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a:solidFill>
                <a:schemeClr val="tx1">
                  <a:lumMod val="85000"/>
                  <a:lumOff val="15000"/>
                </a:schemeClr>
              </a:solidFill>
              <a:latin typeface="+mn-ea"/>
            </a:endParaRPr>
          </a:p>
          <a:p>
            <a:pPr marL="285750" indent="-285750">
              <a:buFont typeface="Arial"/>
              <a:buChar char="•"/>
            </a:pPr>
            <a:r>
              <a:rPr lang="en-US" altLang="ja-JP" sz="1600" dirty="0" smtClean="0">
                <a:solidFill>
                  <a:schemeClr val="tx1">
                    <a:lumMod val="85000"/>
                    <a:lumOff val="15000"/>
                  </a:schemeClr>
                </a:solidFill>
                <a:latin typeface="+mn-ea"/>
              </a:rPr>
              <a:t>XAMPP </a:t>
            </a:r>
            <a:r>
              <a:rPr lang="ja-JP" altLang="en-US" sz="1600" dirty="0" smtClean="0">
                <a:solidFill>
                  <a:schemeClr val="tx1">
                    <a:lumMod val="85000"/>
                    <a:lumOff val="15000"/>
                  </a:schemeClr>
                </a:solidFill>
                <a:latin typeface="+mn-ea"/>
              </a:rPr>
              <a:t>や</a:t>
            </a:r>
            <a:r>
              <a:rPr lang="en-US" altLang="ja-JP" sz="1600" dirty="0" smtClean="0">
                <a:solidFill>
                  <a:schemeClr val="tx1">
                    <a:lumMod val="85000"/>
                    <a:lumOff val="15000"/>
                  </a:schemeClr>
                </a:solidFill>
                <a:latin typeface="+mn-ea"/>
              </a:rPr>
              <a:t> MAMP </a:t>
            </a:r>
            <a:r>
              <a:rPr lang="ja-JP" altLang="en-US" sz="1600" dirty="0" smtClean="0">
                <a:solidFill>
                  <a:schemeClr val="tx1">
                    <a:lumMod val="85000"/>
                    <a:lumOff val="15000"/>
                  </a:schemeClr>
                </a:solidFill>
                <a:latin typeface="+mn-ea"/>
              </a:rPr>
              <a:t>を使って、あなたのパソコン上でも簡単に動かせます。</a:t>
            </a:r>
            <a:endParaRPr kumimoji="1" lang="ja-JP" altLang="en-US" sz="1600" dirty="0">
              <a:solidFill>
                <a:schemeClr val="tx1">
                  <a:lumMod val="85000"/>
                  <a:lumOff val="15000"/>
                </a:schemeClr>
              </a:solidFill>
              <a:latin typeface="+mn-ea"/>
            </a:endParaRPr>
          </a:p>
        </p:txBody>
      </p:sp>
    </p:spTree>
    <p:extLst>
      <p:ext uri="{BB962C8B-B14F-4D97-AF65-F5344CB8AC3E}">
        <p14:creationId xmlns:p14="http://schemas.microsoft.com/office/powerpoint/2010/main" val="37517890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6</a:t>
            </a:fld>
            <a:endParaRPr lang="ja-JP" altLang="en-US" dirty="0"/>
          </a:p>
        </p:txBody>
      </p:sp>
      <p:sp>
        <p:nvSpPr>
          <p:cNvPr id="2" name="タイトル 1"/>
          <p:cNvSpPr>
            <a:spLocks noGrp="1"/>
          </p:cNvSpPr>
          <p:nvPr>
            <p:ph type="ctrTitle"/>
          </p:nvPr>
        </p:nvSpPr>
        <p:spPr/>
        <p:txBody>
          <a:bodyPr/>
          <a:lstStyle/>
          <a:p>
            <a:r>
              <a:rPr kumimoji="1" lang="ja-JP" altLang="en-US" dirty="0" smtClean="0"/>
              <a:t>ウェブページを作ってみます</a:t>
            </a:r>
            <a:endParaRPr kumimoji="1" lang="ja-JP" altLang="en-US" dirty="0"/>
          </a:p>
        </p:txBody>
      </p:sp>
      <p:sp>
        <p:nvSpPr>
          <p:cNvPr id="6" name="テキスト プレースホルダー 5"/>
          <p:cNvSpPr>
            <a:spLocks noGrp="1"/>
          </p:cNvSpPr>
          <p:nvPr>
            <p:ph type="body" idx="13"/>
          </p:nvPr>
        </p:nvSpPr>
        <p:spPr/>
        <p:txBody>
          <a:bodyPr/>
          <a:lstStyle/>
          <a:p>
            <a:pPr>
              <a:buFont typeface="+mj-lt"/>
              <a:buAutoNum type="arabicPeriod"/>
            </a:pPr>
            <a:r>
              <a:rPr kumimoji="1" lang="ja-JP" altLang="en-US" dirty="0" smtClean="0"/>
              <a:t>サイトマップを編集します</a:t>
            </a:r>
            <a:endParaRPr kumimoji="1" lang="en-US" altLang="ja-JP" dirty="0" smtClean="0"/>
          </a:p>
          <a:p>
            <a:pPr>
              <a:buFont typeface="+mj-lt"/>
              <a:buAutoNum type="arabicPeriod"/>
            </a:pPr>
            <a:r>
              <a:rPr lang="ja-JP" altLang="en-US" dirty="0" smtClean="0"/>
              <a:t>テーマを編集します</a:t>
            </a:r>
            <a:endParaRPr lang="en-US" altLang="ja-JP" dirty="0" smtClean="0"/>
          </a:p>
          <a:p>
            <a:pPr>
              <a:buFont typeface="+mj-lt"/>
              <a:buAutoNum type="arabicPeriod"/>
            </a:pPr>
            <a:r>
              <a:rPr kumimoji="1" lang="ja-JP" altLang="en-US" dirty="0" smtClean="0"/>
              <a:t>コンテンツを編集します</a:t>
            </a:r>
            <a:endParaRPr kumimoji="1" lang="ja-JP" altLang="en-US" dirty="0"/>
          </a:p>
        </p:txBody>
      </p:sp>
    </p:spTree>
    <p:extLst>
      <p:ext uri="{BB962C8B-B14F-4D97-AF65-F5344CB8AC3E}">
        <p14:creationId xmlns:p14="http://schemas.microsoft.com/office/powerpoint/2010/main" val="18532300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まずはじめに、サイトマップ</a:t>
            </a:r>
            <a:r>
              <a:rPr kumimoji="1" lang="en-US" altLang="ja-JP" dirty="0" smtClean="0"/>
              <a:t>(</a:t>
            </a:r>
            <a:r>
              <a:rPr kumimoji="1" lang="ja-JP" altLang="en-US" dirty="0" smtClean="0"/>
              <a:t>ファイルリスト</a:t>
            </a:r>
            <a:r>
              <a:rPr kumimoji="1" lang="en-US" altLang="ja-JP" dirty="0" smtClean="0"/>
              <a:t>)</a:t>
            </a:r>
            <a:r>
              <a:rPr kumimoji="1" lang="ja-JP" altLang="en-US" dirty="0" smtClean="0"/>
              <a:t>を作ります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7</a:t>
            </a:fld>
            <a:endParaRPr lang="ja-JP" altLang="en-US" dirty="0"/>
          </a:p>
        </p:txBody>
      </p:sp>
      <p:pic>
        <p:nvPicPr>
          <p:cNvPr id="5" name="図 4"/>
          <p:cNvPicPr>
            <a:picLocks noChangeAspect="1"/>
          </p:cNvPicPr>
          <p:nvPr/>
        </p:nvPicPr>
        <p:blipFill rotWithShape="1">
          <a:blip r:embed="rId2"/>
          <a:srcRect l="1" t="-1577" r="44879" b="40923"/>
          <a:stretch/>
        </p:blipFill>
        <p:spPr>
          <a:xfrm>
            <a:off x="716512" y="503230"/>
            <a:ext cx="9189488" cy="6370913"/>
          </a:xfrm>
          <a:prstGeom prst="rect">
            <a:avLst/>
          </a:prstGeom>
        </p:spPr>
      </p:pic>
      <p:sp>
        <p:nvSpPr>
          <p:cNvPr id="6" name="テキスト ボックス 5"/>
          <p:cNvSpPr txBox="1"/>
          <p:nvPr/>
        </p:nvSpPr>
        <p:spPr>
          <a:xfrm>
            <a:off x="3450028" y="564194"/>
            <a:ext cx="3005951"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エクセル形式で誰でも簡単に編集できます。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36279198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サイトマップ</a:t>
            </a:r>
            <a:r>
              <a:rPr kumimoji="1" lang="en-US" altLang="ja-JP" dirty="0" smtClean="0"/>
              <a:t>(</a:t>
            </a:r>
            <a:r>
              <a:rPr kumimoji="1" lang="ja-JP" altLang="en-US" dirty="0" smtClean="0"/>
              <a:t>ファイルリスト</a:t>
            </a:r>
            <a:r>
              <a:rPr kumimoji="1" lang="en-US" altLang="ja-JP" dirty="0" smtClean="0"/>
              <a:t>)</a:t>
            </a:r>
            <a:r>
              <a:rPr kumimoji="1" lang="ja-JP" altLang="en-US" dirty="0" smtClean="0"/>
              <a:t>をインポートします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8</a:t>
            </a:fld>
            <a:endParaRPr lang="ja-JP" altLang="en-US" dirty="0"/>
          </a:p>
        </p:txBody>
      </p:sp>
      <p:pic>
        <p:nvPicPr>
          <p:cNvPr id="4" name="図 3"/>
          <p:cNvPicPr>
            <a:picLocks noChangeAspect="1"/>
          </p:cNvPicPr>
          <p:nvPr/>
        </p:nvPicPr>
        <p:blipFill rotWithShape="1">
          <a:blip r:embed="rId2"/>
          <a:srcRect l="7707" b="12216"/>
          <a:stretch/>
        </p:blipFill>
        <p:spPr>
          <a:xfrm>
            <a:off x="0" y="722355"/>
            <a:ext cx="7912154" cy="6135645"/>
          </a:xfrm>
          <a:prstGeom prst="rect">
            <a:avLst/>
          </a:prstGeom>
        </p:spPr>
      </p:pic>
      <p:sp>
        <p:nvSpPr>
          <p:cNvPr id="7" name="テキスト ボックス 6"/>
          <p:cNvSpPr txBox="1"/>
          <p:nvPr/>
        </p:nvSpPr>
        <p:spPr>
          <a:xfrm>
            <a:off x="2603646" y="564194"/>
            <a:ext cx="4698722"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つくったエクセルファイルを、専用の管理画面にドラッグしましょう。</a:t>
            </a:r>
            <a:endParaRPr kumimoji="1" lang="ja-JP" altLang="en-US" sz="1100" dirty="0">
              <a:solidFill>
                <a:schemeClr val="tx1">
                  <a:lumMod val="85000"/>
                  <a:lumOff val="15000"/>
                </a:schemeClr>
              </a:solidFill>
              <a:latin typeface="+mn-ea"/>
            </a:endParaRPr>
          </a:p>
        </p:txBody>
      </p:sp>
      <p:pic>
        <p:nvPicPr>
          <p:cNvPr id="8" name="図 7"/>
          <p:cNvPicPr>
            <a:picLocks noChangeAspect="1"/>
          </p:cNvPicPr>
          <p:nvPr/>
        </p:nvPicPr>
        <p:blipFill>
          <a:blip r:embed="rId3"/>
          <a:stretch>
            <a:fillRect/>
          </a:stretch>
        </p:blipFill>
        <p:spPr>
          <a:xfrm>
            <a:off x="5638933" y="1968999"/>
            <a:ext cx="4011157" cy="3465335"/>
          </a:xfrm>
          <a:prstGeom prst="rect">
            <a:avLst/>
          </a:prstGeom>
        </p:spPr>
      </p:pic>
      <p:sp>
        <p:nvSpPr>
          <p:cNvPr id="6" name="左矢印 5"/>
          <p:cNvSpPr/>
          <p:nvPr/>
        </p:nvSpPr>
        <p:spPr>
          <a:xfrm rot="20577932">
            <a:off x="4484852" y="3939109"/>
            <a:ext cx="2439122" cy="29395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37574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設定 1">
      <a:dk1>
        <a:sysClr val="windowText" lastClr="000000"/>
      </a:dk1>
      <a:lt1>
        <a:sysClr val="window" lastClr="FFFFFF"/>
      </a:lt1>
      <a:dk2>
        <a:srgbClr val="00A0E6"/>
      </a:dk2>
      <a:lt2>
        <a:srgbClr val="00A0E6"/>
      </a:lt2>
      <a:accent1>
        <a:srgbClr val="00A0E6"/>
      </a:accent1>
      <a:accent2>
        <a:srgbClr val="C0504D"/>
      </a:accent2>
      <a:accent3>
        <a:srgbClr val="C9CACA"/>
      </a:accent3>
      <a:accent4>
        <a:srgbClr val="231815"/>
      </a:accent4>
      <a:accent5>
        <a:srgbClr val="4BACC6"/>
      </a:accent5>
      <a:accent6>
        <a:srgbClr val="F79646"/>
      </a:accent6>
      <a:hlink>
        <a:srgbClr val="0000FF"/>
      </a:hlink>
      <a:folHlink>
        <a:srgbClr val="800080"/>
      </a:folHlink>
    </a:clrScheme>
    <a:fontScheme name="ユーザー定義 1">
      <a:majorFont>
        <a:latin typeface="Arial"/>
        <a:ea typeface="HG創英角ｺﾞｼｯｸUB"/>
        <a:cs typeface=""/>
      </a:majorFont>
      <a:minorFont>
        <a:latin typeface="Arial"/>
        <a:ea typeface="HG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F2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1615</TotalTime>
  <Words>738</Words>
  <Application>Microsoft Macintosh PowerPoint</Application>
  <PresentationFormat>A4 210x297 mm</PresentationFormat>
  <Paragraphs>94</Paragraphs>
  <Slides>24</Slides>
  <Notes>1</Notes>
  <HiddenSlides>0</HiddenSlides>
  <MMClips>0</MMClips>
  <ScaleCrop>false</ScaleCrop>
  <HeadingPairs>
    <vt:vector size="4" baseType="variant">
      <vt:variant>
        <vt:lpstr>テーマ</vt:lpstr>
      </vt:variant>
      <vt:variant>
        <vt:i4>1</vt:i4>
      </vt:variant>
      <vt:variant>
        <vt:lpstr>スライド タイトル</vt:lpstr>
      </vt:variant>
      <vt:variant>
        <vt:i4>24</vt:i4>
      </vt:variant>
    </vt:vector>
  </HeadingPairs>
  <TitlesOfParts>
    <vt:vector size="25" baseType="lpstr">
      <vt:lpstr>Office テーマ</vt:lpstr>
      <vt:lpstr>Introduction of “Pickles Framework”</vt:lpstr>
      <vt:lpstr>まずは、ソースコードをダウンロードします</vt:lpstr>
      <vt:lpstr>ダウンロードしたZIPファイルを解凍します</vt:lpstr>
      <vt:lpstr>ファイルをウェブサーバーにアップロードします。</vt:lpstr>
      <vt:lpstr>これだけで、セットアップは完了です</vt:lpstr>
      <vt:lpstr>PowerPoint プレゼンテーション</vt:lpstr>
      <vt:lpstr>ウェブページを作ってみます</vt:lpstr>
      <vt:lpstr>まずはじめに、サイトマップ(ファイルリスト)を作ります</vt:lpstr>
      <vt:lpstr>サイトマップ(ファイルリスト)をインポートします</vt:lpstr>
      <vt:lpstr>サイトマップの構造が、画面に反映されます</vt:lpstr>
      <vt:lpstr>テーマを編集します</vt:lpstr>
      <vt:lpstr>コンテンツを制作します</vt:lpstr>
      <vt:lpstr>コンテンツを制作します</vt:lpstr>
      <vt:lpstr>ウェブサイトを3つの概念に分解して捉えます</vt:lpstr>
      <vt:lpstr>ウェブページをパブリッシュします</vt:lpstr>
      <vt:lpstr>パブリッシュ画面を開きます</vt:lpstr>
      <vt:lpstr>スタティックなHTMLファイルが生成されます</vt:lpstr>
      <vt:lpstr>PowerPoint プレゼンテーション</vt:lpstr>
      <vt:lpstr>Pickles Framework とは何か？</vt:lpstr>
      <vt:lpstr>PowerPoint プレゼンテーション</vt:lpstr>
      <vt:lpstr>PowerPoint プレゼンテーション</vt:lpstr>
      <vt:lpstr>PowerPoint プレゼンテーション</vt:lpstr>
      <vt:lpstr>PowerPoint プレゼンテーション</vt:lpstr>
      <vt:lpstr>ありがとうございました！</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Pickles Framework</dc:title>
  <dc:subject/>
  <dc:creator>Tomoya Koyanagi</dc:creator>
  <cp:keywords/>
  <dc:description/>
  <cp:lastModifiedBy>Koyanagi Tomoya</cp:lastModifiedBy>
  <cp:revision>292</cp:revision>
  <dcterms:created xsi:type="dcterms:W3CDTF">2012-09-13T09:42:02Z</dcterms:created>
  <dcterms:modified xsi:type="dcterms:W3CDTF">2013-12-30T09:04:11Z</dcterms:modified>
  <cp:category/>
</cp:coreProperties>
</file>